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21182" y="12"/>
            <a:ext cx="3571240" cy="180975"/>
          </a:xfrm>
          <a:custGeom>
            <a:avLst/>
            <a:gdLst/>
            <a:ahLst/>
            <a:cxnLst/>
            <a:rect l="l" t="t" r="r" b="b"/>
            <a:pathLst>
              <a:path w="3571240" h="180975">
                <a:moveTo>
                  <a:pt x="0" y="180568"/>
                </a:moveTo>
                <a:lnTo>
                  <a:pt x="3570808" y="180568"/>
                </a:lnTo>
                <a:lnTo>
                  <a:pt x="3570808" y="0"/>
                </a:lnTo>
                <a:lnTo>
                  <a:pt x="0" y="0"/>
                </a:lnTo>
                <a:lnTo>
                  <a:pt x="0" y="180568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363564" y="272737"/>
            <a:ext cx="1003300" cy="293370"/>
          </a:xfrm>
          <a:custGeom>
            <a:avLst/>
            <a:gdLst/>
            <a:ahLst/>
            <a:cxnLst/>
            <a:rect l="l" t="t" r="r" b="b"/>
            <a:pathLst>
              <a:path w="1003300" h="293370">
                <a:moveTo>
                  <a:pt x="1003007" y="0"/>
                </a:moveTo>
                <a:lnTo>
                  <a:pt x="179362" y="0"/>
                </a:lnTo>
                <a:lnTo>
                  <a:pt x="131702" y="6411"/>
                </a:lnTo>
                <a:lnTo>
                  <a:pt x="88862" y="24501"/>
                </a:lnTo>
                <a:lnTo>
                  <a:pt x="52557" y="52555"/>
                </a:lnTo>
                <a:lnTo>
                  <a:pt x="24502" y="88858"/>
                </a:lnTo>
                <a:lnTo>
                  <a:pt x="6411" y="131694"/>
                </a:lnTo>
                <a:lnTo>
                  <a:pt x="0" y="179349"/>
                </a:lnTo>
                <a:lnTo>
                  <a:pt x="2768" y="210879"/>
                </a:lnTo>
                <a:lnTo>
                  <a:pt x="10755" y="240611"/>
                </a:lnTo>
                <a:lnTo>
                  <a:pt x="23483" y="268071"/>
                </a:lnTo>
                <a:lnTo>
                  <a:pt x="40474" y="292785"/>
                </a:lnTo>
              </a:path>
            </a:pathLst>
          </a:custGeom>
          <a:ln w="24638">
            <a:solidFill>
              <a:srgbClr val="5B84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416467" y="274671"/>
            <a:ext cx="1137285" cy="451484"/>
          </a:xfrm>
          <a:custGeom>
            <a:avLst/>
            <a:gdLst/>
            <a:ahLst/>
            <a:cxnLst/>
            <a:rect l="l" t="t" r="r" b="b"/>
            <a:pathLst>
              <a:path w="1137284" h="451484">
                <a:moveTo>
                  <a:pt x="984275" y="0"/>
                </a:moveTo>
                <a:lnTo>
                  <a:pt x="1025877" y="9109"/>
                </a:lnTo>
                <a:lnTo>
                  <a:pt x="1062677" y="28832"/>
                </a:lnTo>
                <a:lnTo>
                  <a:pt x="1093443" y="57348"/>
                </a:lnTo>
                <a:lnTo>
                  <a:pt x="1116943" y="92833"/>
                </a:lnTo>
                <a:lnTo>
                  <a:pt x="1131946" y="133464"/>
                </a:lnTo>
                <a:lnTo>
                  <a:pt x="1137221" y="177419"/>
                </a:lnTo>
                <a:lnTo>
                  <a:pt x="1130810" y="225073"/>
                </a:lnTo>
                <a:lnTo>
                  <a:pt x="1112719" y="267909"/>
                </a:lnTo>
                <a:lnTo>
                  <a:pt x="1084665" y="304212"/>
                </a:lnTo>
                <a:lnTo>
                  <a:pt x="1048362" y="332266"/>
                </a:lnTo>
                <a:lnTo>
                  <a:pt x="1005526" y="350357"/>
                </a:lnTo>
                <a:lnTo>
                  <a:pt x="957872" y="356768"/>
                </a:lnTo>
                <a:lnTo>
                  <a:pt x="209537" y="356768"/>
                </a:lnTo>
                <a:lnTo>
                  <a:pt x="0" y="451015"/>
                </a:lnTo>
                <a:lnTo>
                  <a:pt x="90068" y="353072"/>
                </a:lnTo>
                <a:lnTo>
                  <a:pt x="68085" y="347039"/>
                </a:lnTo>
                <a:lnTo>
                  <a:pt x="47320" y="338381"/>
                </a:lnTo>
                <a:lnTo>
                  <a:pt x="27964" y="327290"/>
                </a:lnTo>
                <a:lnTo>
                  <a:pt x="10210" y="313956"/>
                </a:lnTo>
              </a:path>
            </a:pathLst>
          </a:custGeom>
          <a:ln w="24638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B847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B847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B847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691515"/>
          </a:xfrm>
          <a:custGeom>
            <a:avLst/>
            <a:gdLst/>
            <a:ahLst/>
            <a:cxnLst/>
            <a:rect l="l" t="t" r="r" b="b"/>
            <a:pathLst>
              <a:path w="10692130" h="691515">
                <a:moveTo>
                  <a:pt x="0" y="691146"/>
                </a:moveTo>
                <a:lnTo>
                  <a:pt x="10692003" y="691146"/>
                </a:lnTo>
                <a:lnTo>
                  <a:pt x="10692003" y="0"/>
                </a:lnTo>
                <a:lnTo>
                  <a:pt x="0" y="0"/>
                </a:lnTo>
                <a:lnTo>
                  <a:pt x="0" y="691146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026" y="254821"/>
            <a:ext cx="10309346" cy="33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B847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www.komsilva.de/" TargetMode="External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hyperlink" Target="http://www.komsilva.de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9257030">
              <a:lnSpc>
                <a:spcPct val="100000"/>
              </a:lnSpc>
              <a:spcBef>
                <a:spcPts val="135"/>
              </a:spcBef>
            </a:pPr>
            <a:r>
              <a:rPr dirty="0" spc="-45" b="1">
                <a:solidFill>
                  <a:srgbClr val="221E1F"/>
                </a:solidFill>
                <a:latin typeface="Century Gothic"/>
                <a:cs typeface="Century Gothic"/>
              </a:rPr>
              <a:t>k</a:t>
            </a:r>
            <a:r>
              <a:rPr dirty="0" spc="-15" b="1">
                <a:solidFill>
                  <a:srgbClr val="221E1F"/>
                </a:solidFill>
                <a:latin typeface="Century Gothic"/>
                <a:cs typeface="Century Gothic"/>
              </a:rPr>
              <a:t>o</a:t>
            </a:r>
            <a:r>
              <a:rPr dirty="0" spc="-65" b="1">
                <a:solidFill>
                  <a:srgbClr val="221E1F"/>
                </a:solidFill>
                <a:latin typeface="Century Gothic"/>
                <a:cs typeface="Century Gothic"/>
              </a:rPr>
              <a:t>m</a:t>
            </a:r>
            <a:r>
              <a:rPr dirty="0" spc="105"/>
              <a:t>s</a:t>
            </a:r>
            <a:r>
              <a:rPr dirty="0" spc="55"/>
              <a:t>il</a:t>
            </a:r>
            <a:r>
              <a:rPr dirty="0" spc="100"/>
              <a:t>v</a:t>
            </a:r>
            <a:r>
              <a:rPr dirty="0" spc="80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10034847" y="7000333"/>
            <a:ext cx="524737" cy="26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63777" y="7347073"/>
            <a:ext cx="575878" cy="90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63004" y="6885009"/>
            <a:ext cx="348297" cy="33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34487" y="7151433"/>
            <a:ext cx="178346" cy="211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34503" y="7242667"/>
            <a:ext cx="521592" cy="168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9010" y="149415"/>
            <a:ext cx="3572992" cy="50075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277300" y="6128856"/>
            <a:ext cx="1177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A837C"/>
                </a:solidFill>
                <a:latin typeface="Segoe UI"/>
                <a:cs typeface="Segoe UI"/>
                <a:hlinkClick r:id="rId8"/>
              </a:rPr>
              <a:t>www.komsilva.de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662080"/>
            <a:ext cx="2656840" cy="466534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Wald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der</a:t>
            </a:r>
            <a:r>
              <a:rPr dirty="0" sz="1200" spc="-15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Möglichkeiten</a:t>
            </a:r>
            <a:endParaRPr sz="1200">
              <a:latin typeface="Gadugi"/>
              <a:cs typeface="Gadugi"/>
            </a:endParaRPr>
          </a:p>
          <a:p>
            <a:pPr marL="12700" marR="33655">
              <a:lnSpc>
                <a:spcPct val="100000"/>
              </a:lnSpc>
              <a:spcBef>
                <a:spcPts val="545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besitzen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Wald?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Dann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sind Sie nicht allein.  Sie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gehören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rund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2 Millionen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Waldbe-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sitzer*innen in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Deutschland. Und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auch bei  der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Pflege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Ihres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Waldes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sind Sie in guter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Gesellschaft: Die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staatlichen Forstbehörden,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Forstwirtschaftliche Zusammenschlüsse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 forstliche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Dienstleister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Unternehmen  unterstützen Sie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mit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Rat und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0" b="0">
                <a:solidFill>
                  <a:srgbClr val="231F20"/>
                </a:solidFill>
                <a:latin typeface="Segoe UI Light"/>
                <a:cs typeface="Segoe UI Light"/>
              </a:rPr>
              <a:t>Tat.</a:t>
            </a:r>
            <a:endParaRPr sz="1100">
              <a:latin typeface="Segoe UI Light"/>
              <a:cs typeface="Segoe UI Light"/>
            </a:endParaRPr>
          </a:p>
          <a:p>
            <a:pPr marL="12700" marR="84455">
              <a:lnSpc>
                <a:spcPct val="100000"/>
              </a:lnSpc>
              <a:spcBef>
                <a:spcPts val="570"/>
              </a:spcBef>
            </a:pPr>
            <a:r>
              <a:rPr dirty="0" sz="1100" b="1">
                <a:solidFill>
                  <a:srgbClr val="231F20"/>
                </a:solidFill>
                <a:latin typeface="Segoe UI"/>
                <a:cs typeface="Segoe UI"/>
              </a:rPr>
              <a:t>Wissen Sie schon, </a:t>
            </a:r>
            <a:r>
              <a:rPr dirty="0" sz="1100" spc="-5" b="1">
                <a:solidFill>
                  <a:srgbClr val="231F20"/>
                </a:solidFill>
                <a:latin typeface="Segoe UI"/>
                <a:cs typeface="Segoe UI"/>
              </a:rPr>
              <a:t>was </a:t>
            </a:r>
            <a:r>
              <a:rPr dirty="0" sz="1100" b="1">
                <a:solidFill>
                  <a:srgbClr val="231F20"/>
                </a:solidFill>
                <a:latin typeface="Segoe UI"/>
                <a:cs typeface="Segoe UI"/>
              </a:rPr>
              <a:t>Ihr </a:t>
            </a:r>
            <a:r>
              <a:rPr dirty="0" sz="1100" spc="-15" b="1">
                <a:solidFill>
                  <a:srgbClr val="231F20"/>
                </a:solidFill>
                <a:latin typeface="Segoe UI"/>
                <a:cs typeface="Segoe UI"/>
              </a:rPr>
              <a:t>Wald </a:t>
            </a:r>
            <a:r>
              <a:rPr dirty="0" sz="1100" spc="-5" b="1">
                <a:solidFill>
                  <a:srgbClr val="231F20"/>
                </a:solidFill>
                <a:latin typeface="Segoe UI"/>
                <a:cs typeface="Segoe UI"/>
              </a:rPr>
              <a:t>für </a:t>
            </a:r>
            <a:r>
              <a:rPr dirty="0" sz="1100" b="1">
                <a:solidFill>
                  <a:srgbClr val="231F20"/>
                </a:solidFill>
                <a:latin typeface="Segoe UI"/>
                <a:cs typeface="Segoe UI"/>
              </a:rPr>
              <a:t>Sie  </a:t>
            </a:r>
            <a:r>
              <a:rPr dirty="0" sz="1100" spc="-10" b="1">
                <a:solidFill>
                  <a:srgbClr val="231F20"/>
                </a:solidFill>
                <a:latin typeface="Segoe UI"/>
                <a:cs typeface="Segoe UI"/>
              </a:rPr>
              <a:t>bedeutet? </a:t>
            </a:r>
            <a:r>
              <a:rPr dirty="0" sz="1100" b="1">
                <a:solidFill>
                  <a:srgbClr val="231F20"/>
                </a:solidFill>
                <a:latin typeface="Segoe UI"/>
                <a:cs typeface="Segoe UI"/>
              </a:rPr>
              <a:t>- Ihr </a:t>
            </a:r>
            <a:r>
              <a:rPr dirty="0" sz="1100" spc="-15" b="1">
                <a:solidFill>
                  <a:srgbClr val="231F20"/>
                </a:solidFill>
                <a:latin typeface="Segoe UI"/>
                <a:cs typeface="Segoe UI"/>
              </a:rPr>
              <a:t>Wald </a:t>
            </a:r>
            <a:r>
              <a:rPr dirty="0" sz="1100" spc="-5" b="1">
                <a:solidFill>
                  <a:srgbClr val="231F20"/>
                </a:solidFill>
                <a:latin typeface="Segoe UI"/>
                <a:cs typeface="Segoe UI"/>
              </a:rPr>
              <a:t>hat </a:t>
            </a:r>
            <a:r>
              <a:rPr dirty="0" sz="1100" b="1">
                <a:solidFill>
                  <a:srgbClr val="231F20"/>
                </a:solidFill>
                <a:latin typeface="Segoe UI"/>
                <a:cs typeface="Segoe UI"/>
              </a:rPr>
              <a:t>viel zu</a:t>
            </a:r>
            <a:r>
              <a:rPr dirty="0" sz="1100" spc="-40" b="1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dirty="0" sz="1100" spc="-5" b="1">
                <a:solidFill>
                  <a:srgbClr val="231F20"/>
                </a:solidFill>
                <a:latin typeface="Segoe UI"/>
                <a:cs typeface="Segoe UI"/>
              </a:rPr>
              <a:t>bieten!</a:t>
            </a:r>
            <a:endParaRPr sz="1100">
              <a:latin typeface="Segoe UI"/>
              <a:cs typeface="Segoe UI"/>
            </a:endParaRPr>
          </a:p>
          <a:p>
            <a:pPr marL="12700" marR="17145">
              <a:lnSpc>
                <a:spcPct val="100000"/>
              </a:lnSpc>
              <a:spcBef>
                <a:spcPts val="565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Natürlich wächst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der 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wertvolle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Rohstoff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Holz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in Ihrem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Wald.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Nutzen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diese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CO</a:t>
            </a:r>
            <a:r>
              <a:rPr dirty="0" baseline="-29914" sz="975" spc="-15" b="0">
                <a:solidFill>
                  <a:srgbClr val="231F20"/>
                </a:solidFill>
                <a:latin typeface="Segoe UI Light"/>
                <a:cs typeface="Segoe UI Light"/>
              </a:rPr>
              <a:t>2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neutrale  und stetig nachwachsende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Quelle entweder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selbst oder verkaufen Sie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Ihre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Stämme.</a:t>
            </a:r>
            <a:endParaRPr sz="1100">
              <a:latin typeface="Segoe UI Light"/>
              <a:cs typeface="Segoe UI Light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ist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erholsam. Holen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sich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Ihre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Auszeit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im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eigenen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oder packen Sie selbst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mit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an: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Gestalten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Stück </a:t>
            </a:r>
            <a:r>
              <a:rPr dirty="0" sz="1100" spc="-25" b="0">
                <a:solidFill>
                  <a:srgbClr val="231F20"/>
                </a:solidFill>
                <a:latin typeface="Segoe UI Light"/>
                <a:cs typeface="Segoe UI Light"/>
              </a:rPr>
              <a:t>Natur.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Pflanzen  und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Tiere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fühlen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sich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wohl -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dank Ihrer</a:t>
            </a:r>
            <a:r>
              <a:rPr dirty="0" sz="1100" spc="-5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Hilfe.</a:t>
            </a:r>
            <a:endParaRPr sz="1100">
              <a:latin typeface="Segoe UI Light"/>
              <a:cs typeface="Segoe UI Light"/>
            </a:endParaRPr>
          </a:p>
          <a:p>
            <a:pPr marL="12700" marR="64769">
              <a:lnSpc>
                <a:spcPct val="100000"/>
              </a:lnSpc>
              <a:spcBef>
                <a:spcPts val="565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Stück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Heimat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Lebensraum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bedeutet  der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auch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uns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Menschen. Als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besitzer*in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wissen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Sie,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was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Ihre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Vorgänger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den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geleistet haben. Ihr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Waldbesitz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kann Ausdruck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lebendiger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Familientradition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sein oder Sie gründen selbst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eine</a:t>
            </a:r>
            <a:r>
              <a:rPr dirty="0" sz="1100" spc="-3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solche.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4000" y="2910555"/>
            <a:ext cx="2650490" cy="423672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100" spc="-5" b="1">
                <a:solidFill>
                  <a:srgbClr val="231F20"/>
                </a:solidFill>
                <a:latin typeface="Gadugi"/>
                <a:cs typeface="Gadugi"/>
              </a:rPr>
              <a:t>Die </a:t>
            </a:r>
            <a:r>
              <a:rPr dirty="0" sz="1100" b="1">
                <a:solidFill>
                  <a:srgbClr val="231F20"/>
                </a:solidFill>
                <a:latin typeface="Gadugi"/>
                <a:cs typeface="Gadugi"/>
              </a:rPr>
              <a:t>Forstbehörden </a:t>
            </a:r>
            <a:r>
              <a:rPr dirty="0" sz="1100" spc="-5" b="1">
                <a:solidFill>
                  <a:srgbClr val="231F20"/>
                </a:solidFill>
                <a:latin typeface="Gadugi"/>
                <a:cs typeface="Gadugi"/>
              </a:rPr>
              <a:t>helfen</a:t>
            </a:r>
            <a:r>
              <a:rPr dirty="0" sz="1100" spc="-20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100" spc="-5" b="1">
                <a:solidFill>
                  <a:srgbClr val="231F20"/>
                </a:solidFill>
                <a:latin typeface="Gadugi"/>
                <a:cs typeface="Gadugi"/>
              </a:rPr>
              <a:t>weiter:</a:t>
            </a:r>
            <a:endParaRPr sz="1100">
              <a:latin typeface="Gadugi"/>
              <a:cs typeface="Gadugi"/>
            </a:endParaRPr>
          </a:p>
          <a:p>
            <a:pPr marL="12700" marR="173990">
              <a:lnSpc>
                <a:spcPct val="100000"/>
              </a:lnSpc>
              <a:spcBef>
                <a:spcPts val="285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Lassen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sich rund um Ihrem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von  Ihrem staatlichen Förster*in kostenfrei und  unverbindlich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beraten.</a:t>
            </a:r>
            <a:endParaRPr sz="1100">
              <a:latin typeface="Segoe UI Light"/>
              <a:cs typeface="Segoe UI Light"/>
            </a:endParaRPr>
          </a:p>
          <a:p>
            <a:pPr marL="12700" marR="954405">
              <a:lnSpc>
                <a:spcPct val="100000"/>
              </a:lnSpc>
              <a:spcBef>
                <a:spcPts val="915"/>
              </a:spcBef>
            </a:pPr>
            <a:r>
              <a:rPr dirty="0" sz="1100" b="1">
                <a:solidFill>
                  <a:srgbClr val="231F20"/>
                </a:solidFill>
                <a:latin typeface="Gadugi"/>
                <a:cs typeface="Gadugi"/>
              </a:rPr>
              <a:t>Ihre</a:t>
            </a:r>
            <a:r>
              <a:rPr dirty="0" sz="1100" spc="-95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100" b="1">
                <a:solidFill>
                  <a:srgbClr val="231F20"/>
                </a:solidFill>
                <a:latin typeface="Gadugi"/>
                <a:cs typeface="Gadugi"/>
              </a:rPr>
              <a:t>Forstwirtschaftlichen  Zusammenschlüsse:</a:t>
            </a:r>
            <a:endParaRPr sz="1100">
              <a:latin typeface="Gadugi"/>
              <a:cs typeface="Gadugi"/>
            </a:endParaRPr>
          </a:p>
          <a:p>
            <a:pPr marL="12700" marR="5080">
              <a:lnSpc>
                <a:spcPct val="100000"/>
              </a:lnSpc>
              <a:spcBef>
                <a:spcPts val="284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Waldbesitzervereinung, Forstbetriebsge-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menschaft,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Waldbauernverein,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Co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-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viele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Namen, ein Ziel: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Selbsthilfe von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Waldbesit-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zern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Waldbesitzer.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Gemeinsam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werden 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Waldpflege,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Holzernte- und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Vermarktung,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Pflanzen- und Materialbeschaffung sowie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Maschineneinsätze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 organisiert.</a:t>
            </a:r>
            <a:endParaRPr sz="1100">
              <a:latin typeface="Segoe UI Light"/>
              <a:cs typeface="Segoe UI Light"/>
            </a:endParaRPr>
          </a:p>
          <a:p>
            <a:pPr marL="12700" marR="238125">
              <a:lnSpc>
                <a:spcPct val="109100"/>
              </a:lnSpc>
              <a:spcBef>
                <a:spcPts val="790"/>
              </a:spcBef>
            </a:pPr>
            <a:r>
              <a:rPr dirty="0" sz="1100" b="1">
                <a:solidFill>
                  <a:srgbClr val="231F20"/>
                </a:solidFill>
                <a:latin typeface="Gadugi"/>
                <a:cs typeface="Gadugi"/>
              </a:rPr>
              <a:t>Forstliche </a:t>
            </a:r>
            <a:r>
              <a:rPr dirty="0" sz="1100" spc="-5" b="1">
                <a:solidFill>
                  <a:srgbClr val="231F20"/>
                </a:solidFill>
                <a:latin typeface="Gadugi"/>
                <a:cs typeface="Gadugi"/>
              </a:rPr>
              <a:t>Dienstleister,  </a:t>
            </a:r>
            <a:r>
              <a:rPr dirty="0" sz="1100" b="1">
                <a:solidFill>
                  <a:srgbClr val="231F20"/>
                </a:solidFill>
                <a:latin typeface="Gadugi"/>
                <a:cs typeface="Gadugi"/>
              </a:rPr>
              <a:t>Forstunternehmer und</a:t>
            </a:r>
            <a:r>
              <a:rPr dirty="0" sz="1100" spc="-65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100" spc="-5" b="1">
                <a:solidFill>
                  <a:srgbClr val="231F20"/>
                </a:solidFill>
                <a:latin typeface="Gadugi"/>
                <a:cs typeface="Gadugi"/>
              </a:rPr>
              <a:t>Holzhändler:</a:t>
            </a:r>
            <a:endParaRPr sz="1100">
              <a:latin typeface="Gadugi"/>
              <a:cs typeface="Gadugi"/>
            </a:endParaRPr>
          </a:p>
          <a:p>
            <a:pPr marL="12700" marR="238125">
              <a:lnSpc>
                <a:spcPct val="100000"/>
              </a:lnSpc>
              <a:spcBef>
                <a:spcPts val="285"/>
              </a:spcBef>
            </a:pP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Ihre 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Servicepartner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rund um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Waldbewirt-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schaftung,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Holzernte und</a:t>
            </a:r>
            <a:r>
              <a:rPr dirty="0" sz="1100" spc="-2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Holzverkauf.</a:t>
            </a:r>
            <a:endParaRPr sz="1100">
              <a:latin typeface="Segoe UI Light"/>
              <a:cs typeface="Segoe UI Light"/>
            </a:endParaRPr>
          </a:p>
          <a:p>
            <a:pPr marL="12700" marR="114300">
              <a:lnSpc>
                <a:spcPct val="109100"/>
              </a:lnSpc>
              <a:spcBef>
                <a:spcPts val="795"/>
              </a:spcBef>
            </a:pPr>
            <a:r>
              <a:rPr dirty="0" sz="1100" b="1">
                <a:solidFill>
                  <a:srgbClr val="231F20"/>
                </a:solidFill>
                <a:latin typeface="Gadugi"/>
                <a:cs typeface="Gadugi"/>
              </a:rPr>
              <a:t>Sozialversicherung </a:t>
            </a:r>
            <a:r>
              <a:rPr dirty="0" sz="1100" spc="-5" b="1">
                <a:solidFill>
                  <a:srgbClr val="231F20"/>
                </a:solidFill>
                <a:latin typeface="Gadugi"/>
                <a:cs typeface="Gadugi"/>
              </a:rPr>
              <a:t>für Landwirtschaft,  </a:t>
            </a:r>
            <a:r>
              <a:rPr dirty="0" sz="1100" b="1">
                <a:solidFill>
                  <a:srgbClr val="231F20"/>
                </a:solidFill>
                <a:latin typeface="Gadugi"/>
                <a:cs typeface="Gadugi"/>
              </a:rPr>
              <a:t>Forsten und</a:t>
            </a:r>
            <a:r>
              <a:rPr dirty="0" sz="1100" spc="-10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100" b="1">
                <a:solidFill>
                  <a:srgbClr val="231F20"/>
                </a:solidFill>
                <a:latin typeface="Gadugi"/>
                <a:cs typeface="Gadugi"/>
              </a:rPr>
              <a:t>Gartenbau:</a:t>
            </a:r>
            <a:endParaRPr sz="1100">
              <a:latin typeface="Gadugi"/>
              <a:cs typeface="Gadugi"/>
            </a:endParaRPr>
          </a:p>
          <a:p>
            <a:pPr marL="12700" marR="107950">
              <a:lnSpc>
                <a:spcPct val="100000"/>
              </a:lnSpc>
            </a:pP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Ihre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gesetzliche Unfallversicherung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zum 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Waldbesitz.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Hier erhalten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Informationen  und Schulungen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zur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sicheren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Waldarbeit.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16692" y="791997"/>
            <a:ext cx="2655900" cy="18774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668028" y="2647222"/>
            <a:ext cx="20110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5A837C"/>
                </a:solidFill>
                <a:latin typeface="Segoe UI Semibold"/>
                <a:cs typeface="Segoe UI Semibold"/>
              </a:rPr>
              <a:t>Starke </a:t>
            </a:r>
            <a:r>
              <a:rPr dirty="0" sz="900" spc="-5" b="1">
                <a:solidFill>
                  <a:srgbClr val="5A837C"/>
                </a:solidFill>
                <a:latin typeface="Segoe UI Semibold"/>
                <a:cs typeface="Segoe UI Semibold"/>
              </a:rPr>
              <a:t>Partner </a:t>
            </a:r>
            <a:r>
              <a:rPr dirty="0" sz="900" b="1">
                <a:solidFill>
                  <a:srgbClr val="5A837C"/>
                </a:solidFill>
                <a:latin typeface="Segoe UI Semibold"/>
                <a:cs typeface="Segoe UI Semibold"/>
              </a:rPr>
              <a:t>für</a:t>
            </a:r>
            <a:r>
              <a:rPr dirty="0" sz="900" spc="20" b="1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dirty="0" sz="900" spc="-5" b="1">
                <a:solidFill>
                  <a:srgbClr val="5A837C"/>
                </a:solidFill>
                <a:latin typeface="Segoe UI Semibold"/>
                <a:cs typeface="Segoe UI Semibold"/>
              </a:rPr>
              <a:t>Waldbesitzer*innen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12"/>
            <a:ext cx="7121525" cy="656590"/>
          </a:xfrm>
          <a:custGeom>
            <a:avLst/>
            <a:gdLst/>
            <a:ahLst/>
            <a:cxnLst/>
            <a:rect l="l" t="t" r="r" b="b"/>
            <a:pathLst>
              <a:path w="7121525" h="656590">
                <a:moveTo>
                  <a:pt x="0" y="656043"/>
                </a:moveTo>
                <a:lnTo>
                  <a:pt x="7121182" y="656043"/>
                </a:lnTo>
                <a:lnTo>
                  <a:pt x="7121182" y="0"/>
                </a:lnTo>
                <a:lnTo>
                  <a:pt x="0" y="0"/>
                </a:lnTo>
                <a:lnTo>
                  <a:pt x="0" y="656043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57200" y="228366"/>
            <a:ext cx="2147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...voller</a:t>
            </a:r>
            <a:r>
              <a:rPr dirty="0" sz="1600" spc="-7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Gadugi"/>
                <a:cs typeface="Gadugi"/>
              </a:rPr>
              <a:t>Möglichkeiten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77299" y="5148148"/>
            <a:ext cx="21145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A837C"/>
                </a:solidFill>
                <a:latin typeface="Segoe UI Semibold"/>
                <a:cs typeface="Segoe UI Semibold"/>
              </a:rPr>
              <a:t>Orientierungshilfe</a:t>
            </a:r>
            <a:endParaRPr sz="14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5A837C"/>
                </a:solidFill>
                <a:latin typeface="Segoe UI Semibold"/>
                <a:cs typeface="Segoe UI Semibold"/>
              </a:rPr>
              <a:t>rund um Ihren</a:t>
            </a:r>
            <a:r>
              <a:rPr dirty="0" sz="1400" spc="-45" b="1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dirty="0" sz="1400" spc="-10" b="1">
                <a:solidFill>
                  <a:srgbClr val="5A837C"/>
                </a:solidFill>
                <a:latin typeface="Segoe UI Semibold"/>
                <a:cs typeface="Segoe UI Semibold"/>
              </a:rPr>
              <a:t>Waldbesitz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20797" y="3519232"/>
            <a:ext cx="3571240" cy="1979930"/>
          </a:xfrm>
          <a:custGeom>
            <a:avLst/>
            <a:gdLst/>
            <a:ahLst/>
            <a:cxnLst/>
            <a:rect l="l" t="t" r="r" b="b"/>
            <a:pathLst>
              <a:path w="3571240" h="1979929">
                <a:moveTo>
                  <a:pt x="0" y="0"/>
                </a:moveTo>
                <a:lnTo>
                  <a:pt x="3571201" y="1979536"/>
                </a:lnTo>
                <a:lnTo>
                  <a:pt x="3571201" y="1641792"/>
                </a:lnTo>
                <a:lnTo>
                  <a:pt x="611974" y="1473"/>
                </a:lnTo>
                <a:lnTo>
                  <a:pt x="0" y="0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765063" y="3248530"/>
            <a:ext cx="2927350" cy="715010"/>
          </a:xfrm>
          <a:custGeom>
            <a:avLst/>
            <a:gdLst/>
            <a:ahLst/>
            <a:cxnLst/>
            <a:rect l="l" t="t" r="r" b="b"/>
            <a:pathLst>
              <a:path w="2927350" h="715010">
                <a:moveTo>
                  <a:pt x="2926939" y="0"/>
                </a:moveTo>
                <a:lnTo>
                  <a:pt x="0" y="0"/>
                </a:lnTo>
                <a:lnTo>
                  <a:pt x="1278763" y="708837"/>
                </a:lnTo>
                <a:lnTo>
                  <a:pt x="2926939" y="714870"/>
                </a:lnTo>
                <a:lnTo>
                  <a:pt x="2926939" y="0"/>
                </a:lnTo>
                <a:close/>
              </a:path>
            </a:pathLst>
          </a:custGeom>
          <a:solidFill>
            <a:srgbClr val="5A837C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243024" y="3228344"/>
            <a:ext cx="12109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7345" marR="5080" indent="-335280">
              <a:lnSpc>
                <a:spcPct val="125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FFFFFF"/>
                </a:solidFill>
                <a:latin typeface="Segoe UI Semibold"/>
                <a:cs typeface="Segoe UI Semibold"/>
              </a:rPr>
              <a:t>Wald</a:t>
            </a:r>
            <a:r>
              <a:rPr dirty="0" sz="1600" spc="-80" b="1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Segoe UI Semibold"/>
                <a:cs typeface="Segoe UI Semibold"/>
              </a:rPr>
              <a:t>geerbt.  </a:t>
            </a:r>
            <a:r>
              <a:rPr dirty="0" sz="1600" spc="-5" b="1">
                <a:solidFill>
                  <a:srgbClr val="FFFFFF"/>
                </a:solidFill>
                <a:latin typeface="Segoe UI Semibold"/>
                <a:cs typeface="Segoe UI Semibold"/>
              </a:rPr>
              <a:t>was</a:t>
            </a:r>
            <a:r>
              <a:rPr dirty="0" sz="1600" spc="-90" b="1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Segoe UI Semibold"/>
                <a:cs typeface="Segoe UI Semibold"/>
              </a:rPr>
              <a:t>nun?</a:t>
            </a:r>
            <a:endParaRPr sz="1600"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21199" y="200241"/>
            <a:ext cx="25393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Gemeinsam </a:t>
            </a:r>
            <a:r>
              <a:rPr dirty="0" sz="1600" spc="-5" b="1">
                <a:solidFill>
                  <a:srgbClr val="FFFFFF"/>
                </a:solidFill>
                <a:latin typeface="Gadugi"/>
                <a:cs typeface="Gadugi"/>
              </a:rPr>
              <a:t>geht es</a:t>
            </a:r>
            <a:r>
              <a:rPr dirty="0" sz="1600" spc="-8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Gadugi"/>
                <a:cs typeface="Gadugi"/>
              </a:rPr>
              <a:t>besser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" y="5436006"/>
            <a:ext cx="2649599" cy="16667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33899" y="7235697"/>
            <a:ext cx="2156460" cy="1479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5" b="1">
                <a:solidFill>
                  <a:srgbClr val="231F20"/>
                </a:solidFill>
                <a:latin typeface="Lucida Sans"/>
                <a:cs typeface="Lucida Sans"/>
              </a:rPr>
              <a:t>Wald </a:t>
            </a:r>
            <a:r>
              <a:rPr dirty="0" sz="800" spc="10" b="1">
                <a:solidFill>
                  <a:srgbClr val="231F20"/>
                </a:solidFill>
                <a:latin typeface="Lucida Sans"/>
                <a:cs typeface="Lucida Sans"/>
              </a:rPr>
              <a:t>geerbt </a:t>
            </a:r>
            <a:r>
              <a:rPr dirty="0" sz="800" spc="25" b="1">
                <a:solidFill>
                  <a:srgbClr val="231F20"/>
                </a:solidFill>
                <a:latin typeface="Lucida Sans"/>
                <a:cs typeface="Lucida Sans"/>
              </a:rPr>
              <a:t>- </a:t>
            </a:r>
            <a:r>
              <a:rPr dirty="0" sz="800" spc="10" b="1">
                <a:solidFill>
                  <a:srgbClr val="231F20"/>
                </a:solidFill>
                <a:latin typeface="Lucida Sans"/>
                <a:cs typeface="Lucida Sans"/>
              </a:rPr>
              <a:t>was </a:t>
            </a:r>
            <a:r>
              <a:rPr dirty="0" sz="800" spc="15" b="1">
                <a:solidFill>
                  <a:srgbClr val="231F20"/>
                </a:solidFill>
                <a:latin typeface="Lucida Sans"/>
                <a:cs typeface="Lucida Sans"/>
              </a:rPr>
              <a:t>nun? </a:t>
            </a:r>
            <a:r>
              <a:rPr dirty="0" sz="800" spc="-25" b="1">
                <a:solidFill>
                  <a:srgbClr val="231F20"/>
                </a:solidFill>
                <a:latin typeface="Lucida Sans"/>
                <a:cs typeface="Lucida Sans"/>
              </a:rPr>
              <a:t>|</a:t>
            </a:r>
            <a:r>
              <a:rPr dirty="0" sz="800" spc="125" b="1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800" spc="15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www.komsilva.de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2400" y="7235697"/>
            <a:ext cx="2156460" cy="1479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5" b="1">
                <a:solidFill>
                  <a:srgbClr val="231F20"/>
                </a:solidFill>
                <a:latin typeface="Lucida Sans"/>
                <a:cs typeface="Lucida Sans"/>
              </a:rPr>
              <a:t>Wald </a:t>
            </a:r>
            <a:r>
              <a:rPr dirty="0" sz="800" spc="10" b="1">
                <a:solidFill>
                  <a:srgbClr val="231F20"/>
                </a:solidFill>
                <a:latin typeface="Lucida Sans"/>
                <a:cs typeface="Lucida Sans"/>
              </a:rPr>
              <a:t>geerbt </a:t>
            </a:r>
            <a:r>
              <a:rPr dirty="0" sz="800" spc="25" b="1">
                <a:solidFill>
                  <a:srgbClr val="231F20"/>
                </a:solidFill>
                <a:latin typeface="Lucida Sans"/>
                <a:cs typeface="Lucida Sans"/>
              </a:rPr>
              <a:t>- </a:t>
            </a:r>
            <a:r>
              <a:rPr dirty="0" sz="800" spc="10" b="1">
                <a:solidFill>
                  <a:srgbClr val="231F20"/>
                </a:solidFill>
                <a:latin typeface="Lucida Sans"/>
                <a:cs typeface="Lucida Sans"/>
              </a:rPr>
              <a:t>was </a:t>
            </a:r>
            <a:r>
              <a:rPr dirty="0" sz="800" spc="15" b="1">
                <a:solidFill>
                  <a:srgbClr val="231F20"/>
                </a:solidFill>
                <a:latin typeface="Lucida Sans"/>
                <a:cs typeface="Lucida Sans"/>
              </a:rPr>
              <a:t>nun? </a:t>
            </a:r>
            <a:r>
              <a:rPr dirty="0" sz="800" spc="-25" b="1">
                <a:solidFill>
                  <a:srgbClr val="231F20"/>
                </a:solidFill>
                <a:latin typeface="Lucida Sans"/>
                <a:cs typeface="Lucida Sans"/>
              </a:rPr>
              <a:t>|</a:t>
            </a:r>
            <a:r>
              <a:rPr dirty="0" sz="800" spc="125" b="1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800" spc="15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www.komsilva.de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4000" y="690552"/>
            <a:ext cx="2662555" cy="643953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32384">
              <a:lnSpc>
                <a:spcPct val="109100"/>
              </a:lnSpc>
              <a:spcBef>
                <a:spcPts val="254"/>
              </a:spcBef>
            </a:pP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Gepflegter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Wald -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gesunder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Wald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Durch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Waldpflege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nachhaltige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Be-  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wirtschaftung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sorgen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dirty="0" sz="1100" spc="-25" b="0">
                <a:solidFill>
                  <a:srgbClr val="231F20"/>
                </a:solidFill>
                <a:latin typeface="Segoe UI Light"/>
                <a:cs typeface="Segoe UI Light"/>
              </a:rPr>
              <a:t>dafür,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dass Ihr</a:t>
            </a:r>
            <a:r>
              <a:rPr dirty="0" sz="1100" spc="-3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</a:t>
            </a:r>
            <a:endParaRPr sz="1100">
              <a:latin typeface="Segoe UI Light"/>
              <a:cs typeface="Segoe UI Light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gesund und stabil bleibt. Durchforstung und  Holzernte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schaffen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Licht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Raum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junge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Bäumchen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sind aktive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Vorsorge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für kom-  mende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Generationen.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Wald und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 Holz</a:t>
            </a:r>
            <a:endParaRPr sz="1200">
              <a:latin typeface="Gadugi"/>
              <a:cs typeface="Gadugi"/>
            </a:endParaRPr>
          </a:p>
          <a:p>
            <a:pPr algn="just" marL="12700" marR="241935">
              <a:lnSpc>
                <a:spcPct val="100000"/>
              </a:lnSpc>
              <a:spcBef>
                <a:spcPts val="265"/>
              </a:spcBef>
            </a:pP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Waldpflege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Holzernte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ergänzen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sich.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Nutzen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Ihr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Holz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selbst oder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vermark-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ten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es, z.B.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über Ihren</a:t>
            </a:r>
            <a:r>
              <a:rPr dirty="0" sz="1100" spc="-4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Forstwirtschaft-</a:t>
            </a:r>
            <a:endParaRPr sz="1100">
              <a:latin typeface="Segoe UI Light"/>
              <a:cs typeface="Segoe UI Light"/>
            </a:endParaRPr>
          </a:p>
          <a:p>
            <a:pPr marL="12700" marR="8255">
              <a:lnSpc>
                <a:spcPct val="100000"/>
              </a:lnSpc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lichen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Zusammenschluss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vor </a:t>
            </a:r>
            <a:r>
              <a:rPr dirty="0" sz="1100" spc="10" b="0">
                <a:solidFill>
                  <a:srgbClr val="231F20"/>
                </a:solidFill>
                <a:latin typeface="Segoe UI Light"/>
                <a:cs typeface="Segoe UI Light"/>
              </a:rPr>
              <a:t>Ort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oder lokale 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(Rund-)Holzhändler.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Übrigens: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Ihr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Holz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ist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meist zu 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wertvoll,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um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es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(nur)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</a:t>
            </a:r>
            <a:r>
              <a:rPr dirty="0" sz="1100" spc="-8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verbrennen.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Ihr Wald</a:t>
            </a:r>
            <a:r>
              <a:rPr dirty="0" sz="1200" spc="-10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gefördert</a:t>
            </a:r>
            <a:endParaRPr sz="1200">
              <a:latin typeface="Gadugi"/>
              <a:cs typeface="Gadugi"/>
            </a:endParaRPr>
          </a:p>
          <a:p>
            <a:pPr marL="12700" marR="93980">
              <a:lnSpc>
                <a:spcPct val="100000"/>
              </a:lnSpc>
              <a:spcBef>
                <a:spcPts val="265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bestimmte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Maßnahmen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im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erhal-  ten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finanzielle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Unterstützung über das  förstliche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Förderprogramm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des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Landes.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Ihre  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örtliche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Forstbehörde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informiert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</a:t>
            </a:r>
            <a:r>
              <a:rPr dirty="0" sz="1100" spc="-4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gerne.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Waldgesetz</a:t>
            </a:r>
            <a:endParaRPr sz="1200">
              <a:latin typeface="Gadugi"/>
              <a:cs typeface="Gadugi"/>
            </a:endParaRPr>
          </a:p>
          <a:p>
            <a:pPr marL="12700" marR="107950">
              <a:lnSpc>
                <a:spcPct val="100000"/>
              </a:lnSpc>
              <a:spcBef>
                <a:spcPts val="260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Im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Landeswaldgesetz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finden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die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recht-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lichen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Grundlagen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rund um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Walderhalt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 die nachhaltige Waldbewirtschaftung.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Waldnachbarn</a:t>
            </a:r>
            <a:endParaRPr sz="1200">
              <a:latin typeface="Gadugi"/>
              <a:cs typeface="Gadugi"/>
            </a:endParaRPr>
          </a:p>
          <a:p>
            <a:pPr marL="12700" marR="170815">
              <a:lnSpc>
                <a:spcPct val="100000"/>
              </a:lnSpc>
              <a:spcBef>
                <a:spcPts val="265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Lernen Sie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Ihre Waldnachbarn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kennen. 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Oft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können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diese auch bei der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Grenzfindung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helfen. In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Abstimmung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geht vieles</a:t>
            </a:r>
            <a:r>
              <a:rPr dirty="0" sz="1100" spc="-6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leichter.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For(s)tbildung</a:t>
            </a:r>
            <a:endParaRPr sz="1200">
              <a:latin typeface="Gadugi"/>
              <a:cs typeface="Gadugi"/>
            </a:endParaRPr>
          </a:p>
          <a:p>
            <a:pPr marL="12700" marR="173990">
              <a:lnSpc>
                <a:spcPct val="100000"/>
              </a:lnSpc>
              <a:spcBef>
                <a:spcPts val="265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wollen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sich (noch) besser auskennen? 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Waldbauernschulen,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Forstbehörden oder  auch die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Forstwirtschaftlichen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Zusammen-  schlüsse bieten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Führungen,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Vorträge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oder 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Waldbesitzkurse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Lehrgänge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an.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89609"/>
            <a:ext cx="2649601" cy="2144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12100" y="2920871"/>
            <a:ext cx="18078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A837C"/>
                </a:solidFill>
                <a:latin typeface="Segoe UI Semibold"/>
                <a:cs typeface="Segoe UI Semibold"/>
              </a:rPr>
              <a:t>Mit </a:t>
            </a:r>
            <a:r>
              <a:rPr dirty="0" sz="900" spc="-10" b="1">
                <a:solidFill>
                  <a:srgbClr val="5A837C"/>
                </a:solidFill>
                <a:latin typeface="Segoe UI Semibold"/>
                <a:cs typeface="Segoe UI Semibold"/>
              </a:rPr>
              <a:t>Wald </a:t>
            </a:r>
            <a:r>
              <a:rPr dirty="0" sz="900" spc="-5" b="1">
                <a:solidFill>
                  <a:srgbClr val="5A837C"/>
                </a:solidFill>
                <a:latin typeface="Segoe UI Semibold"/>
                <a:cs typeface="Segoe UI Semibold"/>
              </a:rPr>
              <a:t>entspannt in </a:t>
            </a:r>
            <a:r>
              <a:rPr dirty="0" sz="900" b="1">
                <a:solidFill>
                  <a:srgbClr val="5A837C"/>
                </a:solidFill>
                <a:latin typeface="Segoe UI Semibold"/>
                <a:cs typeface="Segoe UI Semibold"/>
              </a:rPr>
              <a:t>die</a:t>
            </a:r>
            <a:r>
              <a:rPr dirty="0" sz="900" spc="-55" b="1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dirty="0" sz="900" b="1">
                <a:solidFill>
                  <a:srgbClr val="5A837C"/>
                </a:solidFill>
                <a:latin typeface="Segoe UI Semibold"/>
                <a:cs typeface="Segoe UI Semibold"/>
              </a:rPr>
              <a:t>Zukunft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2500" y="698954"/>
            <a:ext cx="2670175" cy="641159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Wald schützen - Wald</a:t>
            </a:r>
            <a:r>
              <a:rPr dirty="0" sz="1200" spc="-30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nutzen</a:t>
            </a:r>
            <a:endParaRPr sz="1200">
              <a:latin typeface="Gadugi"/>
              <a:cs typeface="Gadugi"/>
            </a:endParaRPr>
          </a:p>
          <a:p>
            <a:pPr marL="12700" marR="91440">
              <a:lnSpc>
                <a:spcPct val="100000"/>
              </a:lnSpc>
              <a:spcBef>
                <a:spcPts val="265"/>
              </a:spcBef>
            </a:pP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Waldnutzung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lebendige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Waldna-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tur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gehen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Hand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Hand. Achten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bei der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Bewirtschaftung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darauf,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dass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Lebensräume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intakt bleiben.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Belassen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etwa 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wertvolle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Biotopbäume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</a:t>
            </a:r>
            <a:r>
              <a:rPr dirty="0" sz="1100" spc="-30" b="0">
                <a:solidFill>
                  <a:srgbClr val="231F20"/>
                </a:solidFill>
                <a:latin typeface="Segoe UI Light"/>
                <a:cs typeface="Segoe UI Light"/>
              </a:rPr>
              <a:t>Totholz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im</a:t>
            </a:r>
            <a:r>
              <a:rPr dirty="0" sz="1100" spc="1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Schädlingsbefall</a:t>
            </a:r>
            <a:endParaRPr sz="1200">
              <a:latin typeface="Gadugi"/>
              <a:cs typeface="Gadugi"/>
            </a:endParaRPr>
          </a:p>
          <a:p>
            <a:pPr marL="12700" marR="133985">
              <a:lnSpc>
                <a:spcPct val="100000"/>
              </a:lnSpc>
              <a:spcBef>
                <a:spcPts val="265"/>
              </a:spcBef>
            </a:pP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Borkenkäfer,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Fichtenblattwespe,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Schwamm-  spinner und Co halten sich nicht an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Be-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sitzgrenzen.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Bei Befall mit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Schadsinsekten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müssen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zeitnah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aktiv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werden.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Maßnah-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men, wie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das Entfernen befallener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Bäume,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verhindern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Massenvermehrung.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Ihre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forstlichen Partner unterstützen Sie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dabei.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Verkehrssicherung</a:t>
            </a:r>
            <a:endParaRPr sz="1200">
              <a:latin typeface="Gadugi"/>
              <a:cs typeface="Gadugi"/>
            </a:endParaRPr>
          </a:p>
          <a:p>
            <a:pPr marL="12700" marR="43180">
              <a:lnSpc>
                <a:spcPct val="100000"/>
              </a:lnSpc>
              <a:spcBef>
                <a:spcPts val="260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Als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Waldbesitzer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müssen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darauf achten,  dass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öffentliche Wege,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die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durch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Ihren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führen,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gefahrenfrei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genutzt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werden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können. 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Kontrollieren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regelmäßig auf gefährliche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Bäume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oder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beauftragen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</a:t>
            </a:r>
            <a:r>
              <a:rPr dirty="0" sz="1100" spc="-4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Dienstleister.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Alle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sind</a:t>
            </a:r>
            <a:r>
              <a:rPr dirty="0" sz="1200" spc="-10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Mitglied</a:t>
            </a:r>
            <a:endParaRPr sz="1200">
              <a:latin typeface="Gadugi"/>
              <a:cs typeface="Gadugi"/>
            </a:endParaRPr>
          </a:p>
          <a:p>
            <a:pPr algn="just" marL="12700" marR="10795">
              <a:lnSpc>
                <a:spcPct val="100000"/>
              </a:lnSpc>
              <a:spcBef>
                <a:spcPts val="265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Als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Waldbesitzer*in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sind Sie 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kraft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Gesetz </a:t>
            </a:r>
            <a:r>
              <a:rPr dirty="0" sz="1100" spc="-25" b="0">
                <a:solidFill>
                  <a:srgbClr val="231F20"/>
                </a:solidFill>
                <a:latin typeface="Segoe UI Light"/>
                <a:cs typeface="Segoe UI Light"/>
              </a:rPr>
              <a:t>Mit-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glied bei der Sozialversicherung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Landwirt-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schaft,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Forsten und 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Gartenbau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(SVLFG).</a:t>
            </a:r>
            <a:endParaRPr sz="1100">
              <a:latin typeface="Segoe UI Light"/>
              <a:cs typeface="Segoe UI Light"/>
            </a:endParaRPr>
          </a:p>
          <a:p>
            <a:pPr marL="12700" marR="93345">
              <a:lnSpc>
                <a:spcPct val="100000"/>
              </a:lnSpc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Zudem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sind Sie i.d.R.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Mitglied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einer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Jagd-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genossenschaft.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Sicher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arbeiten im</a:t>
            </a:r>
            <a:r>
              <a:rPr dirty="0" sz="1200" spc="-20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Wald</a:t>
            </a:r>
            <a:endParaRPr sz="1200">
              <a:latin typeface="Gadugi"/>
              <a:cs typeface="Gadugi"/>
            </a:endParaRPr>
          </a:p>
          <a:p>
            <a:pPr marL="12700" marR="5080">
              <a:lnSpc>
                <a:spcPct val="100000"/>
              </a:lnSpc>
              <a:spcBef>
                <a:spcPts val="260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Die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richtige Schutzausrüstung und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Hand-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habung der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Geräte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schützt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Leben.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sind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Einhaltung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von Arbeitsschutzbestim-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mungen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Unfallverhütungsvorschriften  verantwortlich -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auch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wenn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Dritte mit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den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Arbeiten beauftragen.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Informationen erhal-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ten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bei Ihrer SVLFG.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20040"/>
            <a:ext cx="15716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Ihr</a:t>
            </a:r>
            <a:r>
              <a:rPr dirty="0" sz="1600" spc="-8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Waldbesitz...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4000" y="220040"/>
            <a:ext cx="24098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Kleine</a:t>
            </a:r>
            <a:r>
              <a:rPr dirty="0" sz="1600" spc="-7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Gadugi"/>
                <a:cs typeface="Gadugi"/>
              </a:rPr>
              <a:t>Orientierungshilfe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65864" y="220040"/>
            <a:ext cx="23406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Wissen </a:t>
            </a:r>
            <a:r>
              <a:rPr dirty="0" sz="1600" spc="-5" b="1">
                <a:solidFill>
                  <a:srgbClr val="FFFFFF"/>
                </a:solidFill>
                <a:latin typeface="Gadugi"/>
                <a:cs typeface="Gadugi"/>
              </a:rPr>
              <a:t>für</a:t>
            </a:r>
            <a:r>
              <a:rPr dirty="0" sz="1600" spc="-9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Waldbesitzer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5436006"/>
            <a:ext cx="2649600" cy="1666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4500" y="3220025"/>
            <a:ext cx="7366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 i="1">
                <a:solidFill>
                  <a:srgbClr val="5A837C"/>
                </a:solidFill>
                <a:latin typeface="Magneto"/>
                <a:cs typeface="Magneto"/>
              </a:rPr>
              <a:t>Hobby</a:t>
            </a:r>
            <a:endParaRPr sz="1600">
              <a:latin typeface="Magneto"/>
              <a:cs typeface="Magne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3899" y="7235697"/>
            <a:ext cx="2156460" cy="1479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5" b="1">
                <a:solidFill>
                  <a:srgbClr val="231F20"/>
                </a:solidFill>
                <a:latin typeface="Lucida Sans"/>
                <a:cs typeface="Lucida Sans"/>
              </a:rPr>
              <a:t>Wald </a:t>
            </a:r>
            <a:r>
              <a:rPr dirty="0" sz="800" spc="10" b="1">
                <a:solidFill>
                  <a:srgbClr val="231F20"/>
                </a:solidFill>
                <a:latin typeface="Lucida Sans"/>
                <a:cs typeface="Lucida Sans"/>
              </a:rPr>
              <a:t>geerbt </a:t>
            </a:r>
            <a:r>
              <a:rPr dirty="0" sz="800" spc="25" b="1">
                <a:solidFill>
                  <a:srgbClr val="231F20"/>
                </a:solidFill>
                <a:latin typeface="Lucida Sans"/>
                <a:cs typeface="Lucida Sans"/>
              </a:rPr>
              <a:t>- </a:t>
            </a:r>
            <a:r>
              <a:rPr dirty="0" sz="800" spc="10" b="1">
                <a:solidFill>
                  <a:srgbClr val="231F20"/>
                </a:solidFill>
                <a:latin typeface="Lucida Sans"/>
                <a:cs typeface="Lucida Sans"/>
              </a:rPr>
              <a:t>was </a:t>
            </a:r>
            <a:r>
              <a:rPr dirty="0" sz="800" spc="15" b="1">
                <a:solidFill>
                  <a:srgbClr val="231F20"/>
                </a:solidFill>
                <a:latin typeface="Lucida Sans"/>
                <a:cs typeface="Lucida Sans"/>
              </a:rPr>
              <a:t>nun? </a:t>
            </a:r>
            <a:r>
              <a:rPr dirty="0" sz="800" spc="-25" b="1">
                <a:solidFill>
                  <a:srgbClr val="231F20"/>
                </a:solidFill>
                <a:latin typeface="Lucida Sans"/>
                <a:cs typeface="Lucida Sans"/>
              </a:rPr>
              <a:t>|</a:t>
            </a:r>
            <a:r>
              <a:rPr dirty="0" sz="800" spc="125" b="1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800" spc="15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www.komsilva.de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02400" y="7235697"/>
            <a:ext cx="2156460" cy="1479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5" b="1">
                <a:solidFill>
                  <a:srgbClr val="231F20"/>
                </a:solidFill>
                <a:latin typeface="Lucida Sans"/>
                <a:cs typeface="Lucida Sans"/>
              </a:rPr>
              <a:t>Wald </a:t>
            </a:r>
            <a:r>
              <a:rPr dirty="0" sz="800" spc="10" b="1">
                <a:solidFill>
                  <a:srgbClr val="231F20"/>
                </a:solidFill>
                <a:latin typeface="Lucida Sans"/>
                <a:cs typeface="Lucida Sans"/>
              </a:rPr>
              <a:t>geerbt </a:t>
            </a:r>
            <a:r>
              <a:rPr dirty="0" sz="800" spc="25" b="1">
                <a:solidFill>
                  <a:srgbClr val="231F20"/>
                </a:solidFill>
                <a:latin typeface="Lucida Sans"/>
                <a:cs typeface="Lucida Sans"/>
              </a:rPr>
              <a:t>- </a:t>
            </a:r>
            <a:r>
              <a:rPr dirty="0" sz="800" spc="10" b="1">
                <a:solidFill>
                  <a:srgbClr val="231F20"/>
                </a:solidFill>
                <a:latin typeface="Lucida Sans"/>
                <a:cs typeface="Lucida Sans"/>
              </a:rPr>
              <a:t>was </a:t>
            </a:r>
            <a:r>
              <a:rPr dirty="0" sz="800" spc="15" b="1">
                <a:solidFill>
                  <a:srgbClr val="231F20"/>
                </a:solidFill>
                <a:latin typeface="Lucida Sans"/>
                <a:cs typeface="Lucida Sans"/>
              </a:rPr>
              <a:t>nun? </a:t>
            </a:r>
            <a:r>
              <a:rPr dirty="0" sz="800" spc="-25" b="1">
                <a:solidFill>
                  <a:srgbClr val="231F20"/>
                </a:solidFill>
                <a:latin typeface="Lucida Sans"/>
                <a:cs typeface="Lucida Sans"/>
              </a:rPr>
              <a:t>|</a:t>
            </a:r>
            <a:r>
              <a:rPr dirty="0" sz="800" spc="125" b="1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800" spc="15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www.komsilva.de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9300" y="3829558"/>
            <a:ext cx="10401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5A837C"/>
                </a:solidFill>
                <a:latin typeface="Algerian"/>
                <a:cs typeface="Algerian"/>
              </a:rPr>
              <a:t>TradiTion</a:t>
            </a:r>
            <a:endParaRPr sz="1600">
              <a:latin typeface="Algerian"/>
              <a:cs typeface="Algeri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899" y="3442041"/>
            <a:ext cx="9239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5A837C"/>
                </a:solidFill>
                <a:latin typeface="Microsoft PhagsPa"/>
                <a:cs typeface="Microsoft PhagsPa"/>
              </a:rPr>
              <a:t>Brennholz</a:t>
            </a:r>
            <a:endParaRPr sz="1600">
              <a:latin typeface="Microsoft PhagsPa"/>
              <a:cs typeface="Microsoft PhagsP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7400" y="4507247"/>
            <a:ext cx="1602105" cy="718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980">
              <a:lnSpc>
                <a:spcPts val="1270"/>
              </a:lnSpc>
              <a:spcBef>
                <a:spcPts val="100"/>
              </a:spcBef>
            </a:pPr>
            <a:r>
              <a:rPr dirty="0" sz="1400">
                <a:solidFill>
                  <a:srgbClr val="5A837C"/>
                </a:solidFill>
                <a:latin typeface="Arial"/>
                <a:cs typeface="Arial"/>
              </a:rPr>
              <a:t>Vorsorge</a:t>
            </a:r>
            <a:endParaRPr sz="1400">
              <a:latin typeface="Arial"/>
              <a:cs typeface="Arial"/>
            </a:endParaRPr>
          </a:p>
          <a:p>
            <a:pPr marL="857250">
              <a:lnSpc>
                <a:spcPts val="1750"/>
              </a:lnSpc>
            </a:pPr>
            <a:r>
              <a:rPr dirty="0" sz="1800">
                <a:solidFill>
                  <a:srgbClr val="5A837C"/>
                </a:solidFill>
                <a:latin typeface="Modern No. 20"/>
                <a:cs typeface="Modern No. 20"/>
              </a:rPr>
              <a:t>Familie</a:t>
            </a:r>
            <a:endParaRPr sz="1800">
              <a:latin typeface="Modern No. 20"/>
              <a:cs typeface="Modern No. 20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400" i="1">
                <a:solidFill>
                  <a:srgbClr val="5A837C"/>
                </a:solidFill>
                <a:latin typeface="Lucida Calligraphy"/>
                <a:cs typeface="Lucida Calligraphy"/>
              </a:rPr>
              <a:t>Gemeinschaft</a:t>
            </a:r>
            <a:endParaRPr sz="1400">
              <a:latin typeface="Lucida Calligraphy"/>
              <a:cs typeface="Lucida Calligraphy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0500" y="4959032"/>
            <a:ext cx="7848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5">
                <a:solidFill>
                  <a:srgbClr val="5A837C"/>
                </a:solidFill>
                <a:latin typeface="Times New Roman"/>
                <a:cs typeface="Times New Roman"/>
              </a:rPr>
              <a:t>Ausgleich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7399" y="4046930"/>
            <a:ext cx="5905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5">
                <a:solidFill>
                  <a:srgbClr val="5A837C"/>
                </a:solidFill>
                <a:latin typeface="Palatino Linotype"/>
                <a:cs typeface="Palatino Linotype"/>
              </a:rPr>
              <a:t>F</a:t>
            </a:r>
            <a:r>
              <a:rPr dirty="0" sz="1600" spc="-65">
                <a:solidFill>
                  <a:srgbClr val="5A837C"/>
                </a:solidFill>
                <a:latin typeface="Palatino Linotype"/>
                <a:cs typeface="Palatino Linotype"/>
              </a:rPr>
              <a:t>r</a:t>
            </a:r>
            <a:r>
              <a:rPr dirty="0" sz="1600" spc="-110">
                <a:solidFill>
                  <a:srgbClr val="5A837C"/>
                </a:solidFill>
                <a:latin typeface="Palatino Linotype"/>
                <a:cs typeface="Palatino Linotype"/>
              </a:rPr>
              <a:t>eude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4299" y="3734763"/>
            <a:ext cx="5918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i="1">
                <a:solidFill>
                  <a:srgbClr val="5A837C"/>
                </a:solidFill>
                <a:latin typeface="MV Boli"/>
                <a:cs typeface="MV Boli"/>
              </a:rPr>
              <a:t>Natur</a:t>
            </a:r>
            <a:endParaRPr sz="1600">
              <a:latin typeface="MV Boli"/>
              <a:cs typeface="MV Bol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72298" y="3253689"/>
            <a:ext cx="4235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5A837C"/>
                </a:solidFill>
                <a:latin typeface="Modern No. 20"/>
                <a:cs typeface="Modern No. 20"/>
              </a:rPr>
              <a:t>Erbe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2499" y="4173245"/>
            <a:ext cx="5429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450">
                <a:solidFill>
                  <a:srgbClr val="5A837C"/>
                </a:solidFill>
                <a:latin typeface="Arial Narrow"/>
                <a:cs typeface="Arial Narrow"/>
              </a:rPr>
              <a:t>Z</a:t>
            </a:r>
            <a:r>
              <a:rPr dirty="0" sz="2100" spc="-95">
                <a:solidFill>
                  <a:srgbClr val="5A837C"/>
                </a:solidFill>
                <a:latin typeface="Arial Narrow"/>
                <a:cs typeface="Arial Narrow"/>
              </a:rPr>
              <a:t>ubrot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72500" y="4151777"/>
            <a:ext cx="643890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5">
                <a:solidFill>
                  <a:srgbClr val="5A837C"/>
                </a:solidFill>
                <a:latin typeface="Palatino Linotype"/>
                <a:cs typeface="Palatino Linotype"/>
              </a:rPr>
              <a:t>Holz</a:t>
            </a:r>
            <a:endParaRPr sz="1600">
              <a:latin typeface="Palatino Linotype"/>
              <a:cs typeface="Palatino Linotype"/>
            </a:endParaRPr>
          </a:p>
          <a:p>
            <a:pPr marL="140335">
              <a:lnSpc>
                <a:spcPct val="100000"/>
              </a:lnSpc>
              <a:spcBef>
                <a:spcPts val="1340"/>
              </a:spcBef>
            </a:pPr>
            <a:r>
              <a:rPr dirty="0" sz="1600">
                <a:solidFill>
                  <a:srgbClr val="5A837C"/>
                </a:solidFill>
                <a:latin typeface="Lucida Console"/>
                <a:cs typeface="Lucida Console"/>
              </a:rPr>
              <a:t>Werk</a:t>
            </a:r>
            <a:endParaRPr sz="1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2019-05-06T10:31:52Z</dcterms:created>
  <dcterms:modified xsi:type="dcterms:W3CDTF">2019-05-06T10:31:52Z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2019-04-26T00:00:00Z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2019-05-06T00:00:00Z</vt:filetime>
  </property>
</Properties>
</file>