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450850"/>
          </a:xfrm>
          <a:custGeom>
            <a:avLst/>
            <a:gdLst/>
            <a:ahLst/>
            <a:cxnLst/>
            <a:rect l="l" t="t" r="r" b="b"/>
            <a:pathLst>
              <a:path w="10692130" h="450850">
                <a:moveTo>
                  <a:pt x="0" y="450850"/>
                </a:moveTo>
                <a:lnTo>
                  <a:pt x="10692003" y="450850"/>
                </a:lnTo>
                <a:lnTo>
                  <a:pt x="10692003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44500"/>
            <a:ext cx="10692130" cy="12700"/>
          </a:xfrm>
          <a:custGeom>
            <a:avLst/>
            <a:gdLst/>
            <a:ahLst/>
            <a:cxnLst/>
            <a:rect l="l" t="t" r="r" b="b"/>
            <a:pathLst>
              <a:path w="10692130" h="12700">
                <a:moveTo>
                  <a:pt x="0" y="12700"/>
                </a:moveTo>
                <a:lnTo>
                  <a:pt x="10692003" y="12700"/>
                </a:lnTo>
                <a:lnTo>
                  <a:pt x="106920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77906"/>
            <a:ext cx="980440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www.komsilva.de/" TargetMode="Externa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www.komsilva.de/" TargetMode="External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7847" y="7036333"/>
            <a:ext cx="524737" cy="26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26777" y="7383072"/>
            <a:ext cx="575878" cy="90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26003" y="6921008"/>
            <a:ext cx="348297" cy="33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97492" y="7187438"/>
            <a:ext cx="178346" cy="21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97506" y="7278667"/>
            <a:ext cx="521589" cy="168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28002" y="457212"/>
            <a:ext cx="3564001" cy="479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31599" y="3636009"/>
            <a:ext cx="3560445" cy="1840864"/>
          </a:xfrm>
          <a:custGeom>
            <a:avLst/>
            <a:gdLst/>
            <a:ahLst/>
            <a:cxnLst/>
            <a:rect l="l" t="t" r="r" b="b"/>
            <a:pathLst>
              <a:path w="3560445" h="1840864">
                <a:moveTo>
                  <a:pt x="606488" y="0"/>
                </a:moveTo>
                <a:lnTo>
                  <a:pt x="0" y="30251"/>
                </a:lnTo>
                <a:lnTo>
                  <a:pt x="3560394" y="1840255"/>
                </a:lnTo>
                <a:lnTo>
                  <a:pt x="3560394" y="1475701"/>
                </a:lnTo>
                <a:lnTo>
                  <a:pt x="606488" y="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235615" y="6236856"/>
            <a:ext cx="1177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A837C"/>
                </a:solidFill>
                <a:latin typeface="Segoe UI"/>
                <a:cs typeface="Segoe UI"/>
                <a:hlinkClick r:id="rId8"/>
              </a:rPr>
              <a:t>www.komsilva.de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24462" y="3243065"/>
            <a:ext cx="2967990" cy="610235"/>
          </a:xfrm>
          <a:custGeom>
            <a:avLst/>
            <a:gdLst/>
            <a:ahLst/>
            <a:cxnLst/>
            <a:rect l="l" t="t" r="r" b="b"/>
            <a:pathLst>
              <a:path w="2967990" h="610235">
                <a:moveTo>
                  <a:pt x="2967532" y="0"/>
                </a:moveTo>
                <a:lnTo>
                  <a:pt x="0" y="0"/>
                </a:lnTo>
                <a:lnTo>
                  <a:pt x="670712" y="356400"/>
                </a:lnTo>
                <a:lnTo>
                  <a:pt x="1189113" y="609727"/>
                </a:lnTo>
                <a:lnTo>
                  <a:pt x="2967532" y="609727"/>
                </a:lnTo>
                <a:lnTo>
                  <a:pt x="2967532" y="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4500" y="665857"/>
            <a:ext cx="2506345" cy="139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Sie sind Waldbesitzender</a:t>
            </a:r>
            <a:r>
              <a:rPr dirty="0" sz="1200" spc="-4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aber...</a:t>
            </a:r>
            <a:endParaRPr sz="1200">
              <a:latin typeface="Gadugi"/>
              <a:cs typeface="Gadugi"/>
            </a:endParaRPr>
          </a:p>
          <a:p>
            <a:pPr marL="12700" marR="76200">
              <a:lnSpc>
                <a:spcPct val="100000"/>
              </a:lnSpc>
              <a:spcBef>
                <a:spcPts val="1420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... haben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einfach keine Zeit,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sich um Ihren 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</a:t>
            </a:r>
            <a:r>
              <a:rPr dirty="0" sz="1100" spc="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kümmern.</a:t>
            </a:r>
            <a:endParaRPr sz="11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...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Es fehlt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Ihnen an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Fachinformationen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 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wissen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nicht an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sich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wenden  können.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202557"/>
            <a:ext cx="2604770" cy="194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... Ihr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ist so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klein,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dass Sie glauben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  Bewirtschaftung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lohnt sich gar nicht.</a:t>
            </a:r>
            <a:endParaRPr sz="11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... Sie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schaffen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nicht, die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körperlich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sehr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schwere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Waldarbeit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selbst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übernehmen.</a:t>
            </a:r>
            <a:endParaRPr sz="11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Dann...</a:t>
            </a:r>
            <a:endParaRPr sz="12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Gadugi"/>
              <a:cs typeface="Gadugi"/>
            </a:endParaRPr>
          </a:p>
          <a:p>
            <a:pPr marL="12700" marR="132715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wenden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Sie sich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an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Ihren</a:t>
            </a:r>
            <a:r>
              <a:rPr dirty="0" sz="1200" spc="-9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örtlichen  Forstwirtschaftlichen  Zusammenschluss</a:t>
            </a:r>
            <a:r>
              <a:rPr dirty="0" sz="1200" spc="-1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(FWZ).</a:t>
            </a:r>
            <a:endParaRPr sz="1200">
              <a:latin typeface="Gadugi"/>
              <a:cs typeface="Gadug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899" y="7225335"/>
            <a:ext cx="1328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Thema |</a:t>
            </a:r>
            <a:r>
              <a:rPr dirty="0" sz="900" spc="9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10" b="0">
                <a:solidFill>
                  <a:srgbClr val="231F20"/>
                </a:solidFill>
                <a:latin typeface="Segoe UI Semilight"/>
                <a:cs typeface="Segoe UI Semilight"/>
                <a:hlinkClick r:id="rId8"/>
              </a:rPr>
              <a:t>www.komsilva.de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2400" y="7225335"/>
            <a:ext cx="1328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Thema |</a:t>
            </a:r>
            <a:r>
              <a:rPr dirty="0" sz="900" spc="9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10" b="0">
                <a:solidFill>
                  <a:srgbClr val="231F20"/>
                </a:solidFill>
                <a:latin typeface="Segoe UI Semilight"/>
                <a:cs typeface="Segoe UI Semilight"/>
                <a:hlinkClick r:id="rId8"/>
              </a:rPr>
              <a:t>www.komsilva.de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1006" y="2729856"/>
            <a:ext cx="2659380" cy="163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231F20"/>
                </a:solidFill>
                <a:latin typeface="Segoe UI Semibold"/>
                <a:cs typeface="Segoe UI Semibold"/>
              </a:rPr>
              <a:t>Wenn </a:t>
            </a:r>
            <a:r>
              <a:rPr dirty="0" sz="1200" spc="-5" b="1">
                <a:solidFill>
                  <a:srgbClr val="231F20"/>
                </a:solidFill>
                <a:latin typeface="Segoe UI Semibold"/>
                <a:cs typeface="Segoe UI Semibold"/>
              </a:rPr>
              <a:t>es um Ihren </a:t>
            </a:r>
            <a:r>
              <a:rPr dirty="0" sz="1200" spc="-15" b="1">
                <a:solidFill>
                  <a:srgbClr val="231F20"/>
                </a:solidFill>
                <a:latin typeface="Segoe UI Semibold"/>
                <a:cs typeface="Segoe UI Semibold"/>
              </a:rPr>
              <a:t>Wald </a:t>
            </a:r>
            <a:r>
              <a:rPr dirty="0" sz="1200" b="1">
                <a:solidFill>
                  <a:srgbClr val="231F20"/>
                </a:solidFill>
                <a:latin typeface="Segoe UI Semibold"/>
                <a:cs typeface="Segoe UI Semibold"/>
              </a:rPr>
              <a:t>geht</a:t>
            </a:r>
            <a:endParaRPr sz="1200">
              <a:latin typeface="Segoe UI Semibold"/>
              <a:cs typeface="Segoe UI Semibold"/>
            </a:endParaRPr>
          </a:p>
          <a:p>
            <a:pPr algn="ctr"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200" spc="-5">
                <a:solidFill>
                  <a:srgbClr val="231F20"/>
                </a:solidFill>
                <a:latin typeface="Segoe UI"/>
                <a:cs typeface="Segoe UI"/>
              </a:rPr>
              <a:t>Die Fachleute in Ihrem forstwirtschaft-  lichen Zusammenschluss </a:t>
            </a:r>
            <a:r>
              <a:rPr dirty="0" sz="1200">
                <a:solidFill>
                  <a:srgbClr val="231F20"/>
                </a:solidFill>
                <a:latin typeface="Segoe UI"/>
                <a:cs typeface="Segoe UI"/>
              </a:rPr>
              <a:t>vor Ort</a:t>
            </a:r>
            <a:r>
              <a:rPr dirty="0" sz="1200" spc="-8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231F20"/>
                </a:solidFill>
                <a:latin typeface="Segoe UI"/>
                <a:cs typeface="Segoe UI"/>
              </a:rPr>
              <a:t>unter-  </a:t>
            </a:r>
            <a:r>
              <a:rPr dirty="0" sz="1200" spc="-5">
                <a:solidFill>
                  <a:srgbClr val="231F20"/>
                </a:solidFill>
                <a:latin typeface="Segoe UI"/>
                <a:cs typeface="Segoe UI"/>
              </a:rPr>
              <a:t>stützen Sie </a:t>
            </a:r>
            <a:r>
              <a:rPr dirty="0" sz="1200">
                <a:solidFill>
                  <a:srgbClr val="231F20"/>
                </a:solidFill>
                <a:latin typeface="Segoe UI"/>
                <a:cs typeface="Segoe UI"/>
              </a:rPr>
              <a:t>bei </a:t>
            </a:r>
            <a:r>
              <a:rPr dirty="0" sz="1200" spc="-5">
                <a:solidFill>
                  <a:srgbClr val="231F20"/>
                </a:solidFill>
                <a:latin typeface="Segoe UI"/>
                <a:cs typeface="Segoe UI"/>
              </a:rPr>
              <a:t>jeder</a:t>
            </a:r>
            <a:r>
              <a:rPr dirty="0" sz="1200" spc="-3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Segoe UI"/>
                <a:cs typeface="Segoe UI"/>
              </a:rPr>
              <a:t>Frage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Segoe UI"/>
                <a:cs typeface="Segoe UI"/>
              </a:rPr>
              <a:t>rund um </a:t>
            </a:r>
            <a:r>
              <a:rPr dirty="0" sz="1200" spc="-5">
                <a:solidFill>
                  <a:srgbClr val="231F20"/>
                </a:solidFill>
                <a:latin typeface="Segoe UI"/>
                <a:cs typeface="Segoe UI"/>
              </a:rPr>
              <a:t>Ihren</a:t>
            </a:r>
            <a:r>
              <a:rPr dirty="0" sz="1200" spc="-25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Segoe UI"/>
                <a:cs typeface="Segoe UI"/>
              </a:rPr>
              <a:t>Wald.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Wie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finden</a:t>
            </a:r>
            <a:r>
              <a:rPr dirty="0" sz="1100" spc="-10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Sie</a:t>
            </a:r>
            <a:endParaRPr sz="1100">
              <a:latin typeface="Segoe UI Semibold"/>
              <a:cs typeface="Segoe UI Semibold"/>
            </a:endParaRPr>
          </a:p>
          <a:p>
            <a:pPr algn="ctr">
              <a:lnSpc>
                <a:spcPct val="100000"/>
              </a:lnSpc>
            </a:pP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Ihren zuständigen</a:t>
            </a:r>
            <a:r>
              <a:rPr dirty="0" sz="1100" spc="-35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Zusammenschluss?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3000" y="4523096"/>
            <a:ext cx="253301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4635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Auskünfte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erteilen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die </a:t>
            </a:r>
            <a:r>
              <a:rPr dirty="0" sz="1000" spc="-10" b="1">
                <a:solidFill>
                  <a:srgbClr val="231F20"/>
                </a:solidFill>
                <a:latin typeface="Segoe UI"/>
                <a:cs typeface="Segoe UI"/>
              </a:rPr>
              <a:t>Waldbesitzerver-  </a:t>
            </a:r>
            <a:r>
              <a:rPr dirty="0" sz="1000" spc="-5" b="1">
                <a:solidFill>
                  <a:srgbClr val="231F20"/>
                </a:solidFill>
                <a:latin typeface="Segoe UI"/>
                <a:cs typeface="Segoe UI"/>
              </a:rPr>
              <a:t>bände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Ihres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Bundeslandes.</a:t>
            </a:r>
            <a:endParaRPr sz="10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Segoe UI Semilight"/>
              <a:buChar char="•"/>
            </a:pPr>
            <a:endParaRPr sz="900">
              <a:latin typeface="Segoe UI Semilight"/>
              <a:cs typeface="Segoe UI Semilight"/>
            </a:endParaRPr>
          </a:p>
          <a:p>
            <a:pPr marL="241300" marR="635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Die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für die </a:t>
            </a:r>
            <a:r>
              <a:rPr dirty="0" sz="1000" spc="-10" b="1">
                <a:solidFill>
                  <a:srgbClr val="231F20"/>
                </a:solidFill>
                <a:latin typeface="Segoe UI"/>
                <a:cs typeface="Segoe UI"/>
              </a:rPr>
              <a:t>Privatwaldberatung </a:t>
            </a:r>
            <a:r>
              <a:rPr dirty="0" sz="1000" b="1">
                <a:solidFill>
                  <a:srgbClr val="231F20"/>
                </a:solidFill>
                <a:latin typeface="Segoe UI"/>
                <a:cs typeface="Segoe UI"/>
              </a:rPr>
              <a:t>zustän-  </a:t>
            </a:r>
            <a:r>
              <a:rPr dirty="0" sz="1000" spc="-5" b="1">
                <a:solidFill>
                  <a:srgbClr val="231F20"/>
                </a:solidFill>
                <a:latin typeface="Segoe UI"/>
                <a:cs typeface="Segoe UI"/>
              </a:rPr>
              <a:t>digen </a:t>
            </a:r>
            <a:r>
              <a:rPr dirty="0" sz="1000" b="1">
                <a:solidFill>
                  <a:srgbClr val="231F20"/>
                </a:solidFill>
                <a:latin typeface="Segoe UI"/>
                <a:cs typeface="Segoe UI"/>
              </a:rPr>
              <a:t>Förster </a:t>
            </a:r>
            <a:r>
              <a:rPr dirty="0" sz="1000" spc="-5" b="1">
                <a:solidFill>
                  <a:srgbClr val="231F20"/>
                </a:solidFill>
                <a:latin typeface="Segoe UI"/>
                <a:cs typeface="Segoe UI"/>
              </a:rPr>
              <a:t>der </a:t>
            </a:r>
            <a:r>
              <a:rPr dirty="0" sz="1000" b="1">
                <a:solidFill>
                  <a:srgbClr val="231F20"/>
                </a:solidFill>
                <a:latin typeface="Segoe UI"/>
                <a:cs typeface="Segoe UI"/>
              </a:rPr>
              <a:t>staatlichen </a:t>
            </a:r>
            <a:r>
              <a:rPr dirty="0" sz="1000" spc="-10" b="1">
                <a:solidFill>
                  <a:srgbClr val="231F20"/>
                </a:solidFill>
                <a:latin typeface="Segoe UI"/>
                <a:cs typeface="Segoe UI"/>
              </a:rPr>
              <a:t>Forstver-  </a:t>
            </a:r>
            <a:r>
              <a:rPr dirty="0" sz="1000" spc="-5" b="1">
                <a:solidFill>
                  <a:srgbClr val="231F20"/>
                </a:solidFill>
                <a:latin typeface="Segoe UI"/>
                <a:cs typeface="Segoe UI"/>
              </a:rPr>
              <a:t>waltungen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der Länder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erteilen ebenfalls 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Auskunft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über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die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örtlichen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Forstbetriebs-  gemeinschaften.</a:t>
            </a:r>
            <a:endParaRPr sz="10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Segoe UI Semilight"/>
              <a:buChar char="•"/>
            </a:pPr>
            <a:endParaRPr sz="900">
              <a:latin typeface="Segoe UI Semilight"/>
              <a:cs typeface="Segoe UI Semilight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Die </a:t>
            </a:r>
            <a:r>
              <a:rPr dirty="0" sz="1000" b="1">
                <a:solidFill>
                  <a:srgbClr val="231F20"/>
                </a:solidFill>
                <a:latin typeface="Segoe UI"/>
                <a:cs typeface="Segoe UI"/>
              </a:rPr>
              <a:t>zuständigen </a:t>
            </a:r>
            <a:r>
              <a:rPr dirty="0" sz="1000" spc="-5" b="1">
                <a:solidFill>
                  <a:srgbClr val="231F20"/>
                </a:solidFill>
                <a:latin typeface="Segoe UI"/>
                <a:cs typeface="Segoe UI"/>
              </a:rPr>
              <a:t>Kommunalverwaltun-  gen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kennen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i.d.R.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die für die </a:t>
            </a:r>
            <a:r>
              <a:rPr dirty="0" sz="1000" b="0">
                <a:solidFill>
                  <a:srgbClr val="231F20"/>
                </a:solidFill>
                <a:latin typeface="Segoe UI Semilight"/>
                <a:cs typeface="Segoe UI Semilight"/>
              </a:rPr>
              <a:t>Gemeinde  zuständige</a:t>
            </a:r>
            <a:r>
              <a:rPr dirty="0" sz="1000" spc="-1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000" spc="-5" b="0">
                <a:solidFill>
                  <a:srgbClr val="231F20"/>
                </a:solidFill>
                <a:latin typeface="Segoe UI Semilight"/>
                <a:cs typeface="Segoe UI Semilight"/>
              </a:rPr>
              <a:t>Forstbetriebsgemeinschaft.</a:t>
            </a:r>
            <a:endParaRPr sz="100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9028" y="2296222"/>
            <a:ext cx="9048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Segoe UI Semibold"/>
                <a:cs typeface="Segoe UI Semibold"/>
              </a:rPr>
              <a:t>Beratung </a:t>
            </a: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vor</a:t>
            </a:r>
            <a:r>
              <a:rPr dirty="0" sz="900" spc="-80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Segoe UI Semibold"/>
                <a:cs typeface="Segoe UI Semibold"/>
              </a:rPr>
              <a:t>Ort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4221619"/>
            <a:ext cx="2649601" cy="25907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75338" y="6838670"/>
            <a:ext cx="2343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Damit </a:t>
            </a:r>
            <a:r>
              <a:rPr dirty="0" sz="900" b="1">
                <a:solidFill>
                  <a:srgbClr val="231F20"/>
                </a:solidFill>
                <a:latin typeface="Segoe UI Semibold"/>
                <a:cs typeface="Segoe UI Semibold"/>
              </a:rPr>
              <a:t>die </a:t>
            </a: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Arbeit in Ihrem </a:t>
            </a:r>
            <a:r>
              <a:rPr dirty="0" sz="900" spc="-10" b="1">
                <a:solidFill>
                  <a:srgbClr val="231F20"/>
                </a:solidFill>
                <a:latin typeface="Segoe UI Semibold"/>
                <a:cs typeface="Segoe UI Semibold"/>
              </a:rPr>
              <a:t>Wald </a:t>
            </a: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Früchte</a:t>
            </a:r>
            <a:r>
              <a:rPr dirty="0" sz="900" spc="-55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trägt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97703" y="3310948"/>
            <a:ext cx="2338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Wenn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es um </a:t>
            </a:r>
            <a:r>
              <a:rPr dirty="0" sz="1400" spc="-5" b="1">
                <a:solidFill>
                  <a:srgbClr val="FFFFFF"/>
                </a:solidFill>
                <a:latin typeface="Segoe UI"/>
                <a:cs typeface="Segoe UI"/>
              </a:rPr>
              <a:t>Ihren 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Wald</a:t>
            </a:r>
            <a:r>
              <a:rPr dirty="0" sz="1400" spc="-6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geht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35614" y="5404886"/>
            <a:ext cx="3093085" cy="43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dirty="0" sz="1400" spc="-5">
                <a:solidFill>
                  <a:srgbClr val="5A837C"/>
                </a:solidFill>
                <a:latin typeface="Segoe UI"/>
                <a:cs typeface="Segoe UI"/>
              </a:rPr>
              <a:t>Gemeinsam stark-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ts val="1550"/>
              </a:lnSpc>
            </a:pPr>
            <a:r>
              <a:rPr dirty="0" sz="1300" b="1">
                <a:solidFill>
                  <a:srgbClr val="5A837C"/>
                </a:solidFill>
                <a:latin typeface="Segoe UI"/>
                <a:cs typeface="Segoe UI"/>
              </a:rPr>
              <a:t>Forstwirtschaftliche</a:t>
            </a:r>
            <a:r>
              <a:rPr dirty="0" sz="1300" spc="-65" b="1">
                <a:solidFill>
                  <a:srgbClr val="5A837C"/>
                </a:solidFill>
                <a:latin typeface="Segoe UI"/>
                <a:cs typeface="Segoe UI"/>
              </a:rPr>
              <a:t> </a:t>
            </a:r>
            <a:r>
              <a:rPr dirty="0" sz="1300" b="1">
                <a:solidFill>
                  <a:srgbClr val="5A837C"/>
                </a:solidFill>
                <a:latin typeface="Segoe UI"/>
                <a:cs typeface="Segoe UI"/>
              </a:rPr>
              <a:t>Zusammenschlüsse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21201" y="457212"/>
            <a:ext cx="2654096" cy="1810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63313" y="552325"/>
            <a:ext cx="1003300" cy="293370"/>
          </a:xfrm>
          <a:custGeom>
            <a:avLst/>
            <a:gdLst/>
            <a:ahLst/>
            <a:cxnLst/>
            <a:rect l="l" t="t" r="r" b="b"/>
            <a:pathLst>
              <a:path w="1003300" h="293369">
                <a:moveTo>
                  <a:pt x="1003007" y="0"/>
                </a:moveTo>
                <a:lnTo>
                  <a:pt x="179362" y="0"/>
                </a:lnTo>
                <a:lnTo>
                  <a:pt x="131702" y="6411"/>
                </a:lnTo>
                <a:lnTo>
                  <a:pt x="88862" y="24501"/>
                </a:lnTo>
                <a:lnTo>
                  <a:pt x="52557" y="52555"/>
                </a:lnTo>
                <a:lnTo>
                  <a:pt x="24502" y="88858"/>
                </a:lnTo>
                <a:lnTo>
                  <a:pt x="6411" y="131694"/>
                </a:lnTo>
                <a:lnTo>
                  <a:pt x="0" y="179349"/>
                </a:lnTo>
                <a:lnTo>
                  <a:pt x="2768" y="210879"/>
                </a:lnTo>
                <a:lnTo>
                  <a:pt x="10755" y="240611"/>
                </a:lnTo>
                <a:lnTo>
                  <a:pt x="23483" y="268071"/>
                </a:lnTo>
                <a:lnTo>
                  <a:pt x="40474" y="292785"/>
                </a:lnTo>
              </a:path>
            </a:pathLst>
          </a:custGeom>
          <a:ln w="24638">
            <a:solidFill>
              <a:srgbClr val="5B8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416218" y="554259"/>
            <a:ext cx="1137285" cy="451484"/>
          </a:xfrm>
          <a:custGeom>
            <a:avLst/>
            <a:gdLst/>
            <a:ahLst/>
            <a:cxnLst/>
            <a:rect l="l" t="t" r="r" b="b"/>
            <a:pathLst>
              <a:path w="1137284" h="451484">
                <a:moveTo>
                  <a:pt x="984275" y="0"/>
                </a:moveTo>
                <a:lnTo>
                  <a:pt x="1025877" y="9109"/>
                </a:lnTo>
                <a:lnTo>
                  <a:pt x="1062677" y="28832"/>
                </a:lnTo>
                <a:lnTo>
                  <a:pt x="1093443" y="57348"/>
                </a:lnTo>
                <a:lnTo>
                  <a:pt x="1116943" y="92833"/>
                </a:lnTo>
                <a:lnTo>
                  <a:pt x="1131946" y="133464"/>
                </a:lnTo>
                <a:lnTo>
                  <a:pt x="1137221" y="177419"/>
                </a:lnTo>
                <a:lnTo>
                  <a:pt x="1130810" y="225073"/>
                </a:lnTo>
                <a:lnTo>
                  <a:pt x="1112719" y="267909"/>
                </a:lnTo>
                <a:lnTo>
                  <a:pt x="1084665" y="304212"/>
                </a:lnTo>
                <a:lnTo>
                  <a:pt x="1048362" y="332266"/>
                </a:lnTo>
                <a:lnTo>
                  <a:pt x="1005526" y="350357"/>
                </a:lnTo>
                <a:lnTo>
                  <a:pt x="957872" y="356768"/>
                </a:lnTo>
                <a:lnTo>
                  <a:pt x="209537" y="356768"/>
                </a:lnTo>
                <a:lnTo>
                  <a:pt x="0" y="451015"/>
                </a:lnTo>
                <a:lnTo>
                  <a:pt x="90068" y="353072"/>
                </a:lnTo>
                <a:lnTo>
                  <a:pt x="68085" y="347039"/>
                </a:lnTo>
                <a:lnTo>
                  <a:pt x="47320" y="338381"/>
                </a:lnTo>
                <a:lnTo>
                  <a:pt x="27964" y="327290"/>
                </a:lnTo>
                <a:lnTo>
                  <a:pt x="10210" y="313956"/>
                </a:lnTo>
              </a:path>
            </a:pathLst>
          </a:custGeom>
          <a:ln w="24638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436227" y="534409"/>
            <a:ext cx="106489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45" b="1">
                <a:solidFill>
                  <a:srgbClr val="221E1F"/>
                </a:solidFill>
                <a:latin typeface="Century Gothic"/>
                <a:cs typeface="Century Gothic"/>
              </a:rPr>
              <a:t>k</a:t>
            </a:r>
            <a:r>
              <a:rPr dirty="0" sz="2000" spc="-15" b="1">
                <a:solidFill>
                  <a:srgbClr val="221E1F"/>
                </a:solidFill>
                <a:latin typeface="Century Gothic"/>
                <a:cs typeface="Century Gothic"/>
              </a:rPr>
              <a:t>o</a:t>
            </a:r>
            <a:r>
              <a:rPr dirty="0" sz="2000" spc="-65" b="1">
                <a:solidFill>
                  <a:srgbClr val="221E1F"/>
                </a:solidFill>
                <a:latin typeface="Century Gothic"/>
                <a:cs typeface="Century Gothic"/>
              </a:rPr>
              <a:t>m</a:t>
            </a:r>
            <a:r>
              <a:rPr dirty="0" sz="2000" spc="105">
                <a:solidFill>
                  <a:srgbClr val="5B847C"/>
                </a:solidFill>
                <a:latin typeface="Calibri"/>
                <a:cs typeface="Calibri"/>
              </a:rPr>
              <a:t>s</a:t>
            </a:r>
            <a:r>
              <a:rPr dirty="0" sz="2000" spc="55">
                <a:solidFill>
                  <a:srgbClr val="5B847C"/>
                </a:solidFill>
                <a:latin typeface="Calibri"/>
                <a:cs typeface="Calibri"/>
              </a:rPr>
              <a:t>il</a:t>
            </a:r>
            <a:r>
              <a:rPr dirty="0" sz="2000" spc="100">
                <a:solidFill>
                  <a:srgbClr val="5B847C"/>
                </a:solidFill>
                <a:latin typeface="Calibri"/>
                <a:cs typeface="Calibri"/>
              </a:rPr>
              <a:t>v</a:t>
            </a:r>
            <a:r>
              <a:rPr dirty="0" sz="2000" spc="80">
                <a:solidFill>
                  <a:srgbClr val="5B847C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44500" y="65206"/>
            <a:ext cx="201548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Besitzen </a:t>
            </a:r>
            <a:r>
              <a:rPr dirty="0"/>
              <a:t>Sie</a:t>
            </a:r>
            <a:r>
              <a:rPr dirty="0" spc="-80"/>
              <a:t> </a:t>
            </a:r>
            <a:r>
              <a:rPr dirty="0" spc="-20"/>
              <a:t>Wald?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013000" y="65206"/>
            <a:ext cx="258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Ansprechpartner</a:t>
            </a:r>
            <a:r>
              <a:rPr dirty="0" sz="1800" spc="-2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finden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8126" y="6972477"/>
            <a:ext cx="782120" cy="415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14481" y="7315969"/>
            <a:ext cx="721360" cy="958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" spc="50">
                <a:solidFill>
                  <a:srgbClr val="006F51"/>
                </a:solidFill>
                <a:latin typeface="Calibri"/>
                <a:cs typeface="Calibri"/>
              </a:rPr>
              <a:t>fo </a:t>
            </a:r>
            <a:r>
              <a:rPr dirty="0" sz="450" spc="-5">
                <a:solidFill>
                  <a:srgbClr val="006F51"/>
                </a:solidFill>
                <a:latin typeface="Calibri"/>
                <a:cs typeface="Calibri"/>
              </a:rPr>
              <a:t>r </a:t>
            </a:r>
            <a:r>
              <a:rPr dirty="0" sz="450" spc="35">
                <a:solidFill>
                  <a:srgbClr val="006F51"/>
                </a:solidFill>
                <a:latin typeface="Calibri"/>
                <a:cs typeface="Calibri"/>
              </a:rPr>
              <a:t>es </a:t>
            </a:r>
            <a:r>
              <a:rPr dirty="0" sz="450">
                <a:solidFill>
                  <a:srgbClr val="006F51"/>
                </a:solidFill>
                <a:latin typeface="Calibri"/>
                <a:cs typeface="Calibri"/>
              </a:rPr>
              <a:t>t </a:t>
            </a:r>
            <a:r>
              <a:rPr dirty="0" sz="450" spc="30">
                <a:solidFill>
                  <a:srgbClr val="006F51"/>
                </a:solidFill>
                <a:latin typeface="Calibri"/>
                <a:cs typeface="Calibri"/>
              </a:rPr>
              <a:t>ry </a:t>
            </a:r>
            <a:r>
              <a:rPr dirty="0" sz="450" spc="15">
                <a:solidFill>
                  <a:srgbClr val="006F51"/>
                </a:solidFill>
                <a:latin typeface="Calibri"/>
                <a:cs typeface="Calibri"/>
              </a:rPr>
              <a:t>a </a:t>
            </a:r>
            <a:r>
              <a:rPr dirty="0" sz="450" spc="50">
                <a:solidFill>
                  <a:srgbClr val="006F51"/>
                </a:solidFill>
                <a:latin typeface="Calibri"/>
                <a:cs typeface="Calibri"/>
              </a:rPr>
              <a:t>nd </a:t>
            </a:r>
            <a:r>
              <a:rPr dirty="0" sz="450" spc="-5">
                <a:solidFill>
                  <a:srgbClr val="006F51"/>
                </a:solidFill>
                <a:latin typeface="Calibri"/>
                <a:cs typeface="Calibri"/>
              </a:rPr>
              <a:t>l </a:t>
            </a:r>
            <a:r>
              <a:rPr dirty="0" sz="450" spc="60">
                <a:solidFill>
                  <a:srgbClr val="006F51"/>
                </a:solidFill>
                <a:latin typeface="Calibri"/>
                <a:cs typeface="Calibri"/>
              </a:rPr>
              <a:t>and </a:t>
            </a:r>
            <a:r>
              <a:rPr dirty="0" sz="450" spc="40">
                <a:solidFill>
                  <a:srgbClr val="006F51"/>
                </a:solidFill>
                <a:latin typeface="Calibri"/>
                <a:cs typeface="Calibri"/>
              </a:rPr>
              <a:t>us</a:t>
            </a:r>
            <a:r>
              <a:rPr dirty="0" sz="450" spc="-55">
                <a:solidFill>
                  <a:srgbClr val="006F51"/>
                </a:solidFill>
                <a:latin typeface="Calibri"/>
                <a:cs typeface="Calibri"/>
              </a:rPr>
              <a:t> </a:t>
            </a:r>
            <a:r>
              <a:rPr dirty="0" sz="450" spc="5">
                <a:solidFill>
                  <a:srgbClr val="006F51"/>
                </a:solidFill>
                <a:latin typeface="Calibri"/>
                <a:cs typeface="Calibri"/>
              </a:rPr>
              <a:t>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51365" y="7139406"/>
            <a:ext cx="0" cy="288925"/>
          </a:xfrm>
          <a:custGeom>
            <a:avLst/>
            <a:gdLst/>
            <a:ahLst/>
            <a:cxnLst/>
            <a:rect l="l" t="t" r="r" b="b"/>
            <a:pathLst>
              <a:path w="0" h="288925">
                <a:moveTo>
                  <a:pt x="0" y="0"/>
                </a:moveTo>
                <a:lnTo>
                  <a:pt x="0" y="288632"/>
                </a:lnTo>
              </a:path>
            </a:pathLst>
          </a:custGeom>
          <a:ln w="65176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49130" y="7395540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 h="0">
                <a:moveTo>
                  <a:pt x="0" y="0"/>
                </a:moveTo>
                <a:lnTo>
                  <a:pt x="204850" y="0"/>
                </a:lnTo>
              </a:path>
            </a:pathLst>
          </a:custGeom>
          <a:ln w="66039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81724" y="7138999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65189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53600" y="710661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 h="0">
                <a:moveTo>
                  <a:pt x="0" y="0"/>
                </a:moveTo>
                <a:lnTo>
                  <a:pt x="260718" y="0"/>
                </a:lnTo>
              </a:path>
            </a:pathLst>
          </a:custGeom>
          <a:ln w="64770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61055" y="7139406"/>
            <a:ext cx="0" cy="288925"/>
          </a:xfrm>
          <a:custGeom>
            <a:avLst/>
            <a:gdLst/>
            <a:ahLst/>
            <a:cxnLst/>
            <a:rect l="l" t="t" r="r" b="b"/>
            <a:pathLst>
              <a:path w="0" h="288925">
                <a:moveTo>
                  <a:pt x="0" y="0"/>
                </a:moveTo>
                <a:lnTo>
                  <a:pt x="0" y="288632"/>
                </a:lnTo>
              </a:path>
            </a:pathLst>
          </a:custGeom>
          <a:ln w="65176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00717" y="7139406"/>
            <a:ext cx="0" cy="288925"/>
          </a:xfrm>
          <a:custGeom>
            <a:avLst/>
            <a:gdLst/>
            <a:ahLst/>
            <a:cxnLst/>
            <a:rect l="l" t="t" r="r" b="b"/>
            <a:pathLst>
              <a:path w="0" h="288925">
                <a:moveTo>
                  <a:pt x="0" y="0"/>
                </a:moveTo>
                <a:lnTo>
                  <a:pt x="0" y="288632"/>
                </a:lnTo>
              </a:path>
            </a:pathLst>
          </a:custGeom>
          <a:ln w="65176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21393" y="7138999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20">
                <a:moveTo>
                  <a:pt x="0" y="0"/>
                </a:moveTo>
                <a:lnTo>
                  <a:pt x="0" y="223519"/>
                </a:lnTo>
              </a:path>
            </a:pathLst>
          </a:custGeom>
          <a:ln w="65176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88805" y="710661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500" y="0"/>
                </a:lnTo>
              </a:path>
            </a:pathLst>
          </a:custGeom>
          <a:ln w="64770">
            <a:solidFill>
              <a:srgbClr val="2F6F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86980" y="6972496"/>
            <a:ext cx="316865" cy="317500"/>
          </a:xfrm>
          <a:custGeom>
            <a:avLst/>
            <a:gdLst/>
            <a:ahLst/>
            <a:cxnLst/>
            <a:rect l="l" t="t" r="r" b="b"/>
            <a:pathLst>
              <a:path w="316865" h="317500">
                <a:moveTo>
                  <a:pt x="158216" y="0"/>
                </a:moveTo>
                <a:lnTo>
                  <a:pt x="108190" y="8195"/>
                </a:lnTo>
                <a:lnTo>
                  <a:pt x="64755" y="30759"/>
                </a:lnTo>
                <a:lnTo>
                  <a:pt x="30513" y="65091"/>
                </a:lnTo>
                <a:lnTo>
                  <a:pt x="8061" y="108592"/>
                </a:lnTo>
                <a:lnTo>
                  <a:pt x="0" y="158661"/>
                </a:lnTo>
                <a:lnTo>
                  <a:pt x="8088" y="208811"/>
                </a:lnTo>
                <a:lnTo>
                  <a:pt x="30611" y="252365"/>
                </a:lnTo>
                <a:lnTo>
                  <a:pt x="64956" y="286710"/>
                </a:lnTo>
                <a:lnTo>
                  <a:pt x="108510" y="309233"/>
                </a:lnTo>
                <a:lnTo>
                  <a:pt x="158661" y="317322"/>
                </a:lnTo>
                <a:lnTo>
                  <a:pt x="205437" y="310315"/>
                </a:lnTo>
                <a:lnTo>
                  <a:pt x="246680" y="290690"/>
                </a:lnTo>
                <a:lnTo>
                  <a:pt x="280296" y="260543"/>
                </a:lnTo>
                <a:lnTo>
                  <a:pt x="304190" y="221969"/>
                </a:lnTo>
                <a:lnTo>
                  <a:pt x="316268" y="177063"/>
                </a:lnTo>
                <a:lnTo>
                  <a:pt x="316301" y="169341"/>
                </a:lnTo>
                <a:lnTo>
                  <a:pt x="285178" y="169341"/>
                </a:lnTo>
                <a:lnTo>
                  <a:pt x="285178" y="137337"/>
                </a:lnTo>
                <a:lnTo>
                  <a:pt x="252983" y="137337"/>
                </a:lnTo>
                <a:lnTo>
                  <a:pt x="252983" y="105536"/>
                </a:lnTo>
                <a:lnTo>
                  <a:pt x="221360" y="105536"/>
                </a:lnTo>
                <a:lnTo>
                  <a:pt x="221360" y="73913"/>
                </a:lnTo>
                <a:lnTo>
                  <a:pt x="189928" y="73913"/>
                </a:lnTo>
                <a:lnTo>
                  <a:pt x="189928" y="42290"/>
                </a:lnTo>
                <a:lnTo>
                  <a:pt x="158127" y="42290"/>
                </a:lnTo>
                <a:lnTo>
                  <a:pt x="158216" y="0"/>
                </a:lnTo>
                <a:close/>
              </a:path>
              <a:path w="316865" h="317500">
                <a:moveTo>
                  <a:pt x="316229" y="138658"/>
                </a:moveTo>
                <a:lnTo>
                  <a:pt x="285178" y="169341"/>
                </a:lnTo>
                <a:lnTo>
                  <a:pt x="316301" y="169341"/>
                </a:lnTo>
                <a:lnTo>
                  <a:pt x="316229" y="138658"/>
                </a:lnTo>
                <a:close/>
              </a:path>
              <a:path w="316865" h="317500">
                <a:moveTo>
                  <a:pt x="285178" y="106476"/>
                </a:moveTo>
                <a:lnTo>
                  <a:pt x="252983" y="137337"/>
                </a:lnTo>
                <a:lnTo>
                  <a:pt x="285178" y="137337"/>
                </a:lnTo>
                <a:lnTo>
                  <a:pt x="285178" y="106476"/>
                </a:lnTo>
                <a:close/>
              </a:path>
              <a:path w="316865" h="317500">
                <a:moveTo>
                  <a:pt x="252983" y="74104"/>
                </a:moveTo>
                <a:lnTo>
                  <a:pt x="221360" y="105536"/>
                </a:lnTo>
                <a:lnTo>
                  <a:pt x="252983" y="105536"/>
                </a:lnTo>
                <a:lnTo>
                  <a:pt x="252983" y="74104"/>
                </a:lnTo>
                <a:close/>
              </a:path>
              <a:path w="316865" h="317500">
                <a:moveTo>
                  <a:pt x="221360" y="42481"/>
                </a:moveTo>
                <a:lnTo>
                  <a:pt x="189928" y="73913"/>
                </a:lnTo>
                <a:lnTo>
                  <a:pt x="221360" y="73913"/>
                </a:lnTo>
                <a:lnTo>
                  <a:pt x="221360" y="42481"/>
                </a:lnTo>
                <a:close/>
              </a:path>
              <a:path w="316865" h="317500">
                <a:moveTo>
                  <a:pt x="189928" y="10858"/>
                </a:moveTo>
                <a:lnTo>
                  <a:pt x="158127" y="42290"/>
                </a:lnTo>
                <a:lnTo>
                  <a:pt x="189928" y="42290"/>
                </a:lnTo>
                <a:lnTo>
                  <a:pt x="189928" y="10858"/>
                </a:lnTo>
                <a:close/>
              </a:path>
            </a:pathLst>
          </a:custGeom>
          <a:solidFill>
            <a:srgbClr val="008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86980" y="6972496"/>
            <a:ext cx="316865" cy="317500"/>
          </a:xfrm>
          <a:custGeom>
            <a:avLst/>
            <a:gdLst/>
            <a:ahLst/>
            <a:cxnLst/>
            <a:rect l="l" t="t" r="r" b="b"/>
            <a:pathLst>
              <a:path w="316865" h="317500">
                <a:moveTo>
                  <a:pt x="158216" y="0"/>
                </a:moveTo>
                <a:lnTo>
                  <a:pt x="108190" y="8195"/>
                </a:lnTo>
                <a:lnTo>
                  <a:pt x="64755" y="30759"/>
                </a:lnTo>
                <a:lnTo>
                  <a:pt x="30513" y="65091"/>
                </a:lnTo>
                <a:lnTo>
                  <a:pt x="8061" y="108592"/>
                </a:lnTo>
                <a:lnTo>
                  <a:pt x="0" y="158661"/>
                </a:lnTo>
                <a:lnTo>
                  <a:pt x="8088" y="208811"/>
                </a:lnTo>
                <a:lnTo>
                  <a:pt x="30611" y="252365"/>
                </a:lnTo>
                <a:lnTo>
                  <a:pt x="64956" y="286710"/>
                </a:lnTo>
                <a:lnTo>
                  <a:pt x="108510" y="309233"/>
                </a:lnTo>
                <a:lnTo>
                  <a:pt x="158661" y="317322"/>
                </a:lnTo>
                <a:lnTo>
                  <a:pt x="205437" y="310315"/>
                </a:lnTo>
                <a:lnTo>
                  <a:pt x="246680" y="290690"/>
                </a:lnTo>
                <a:lnTo>
                  <a:pt x="280296" y="260543"/>
                </a:lnTo>
                <a:lnTo>
                  <a:pt x="304190" y="221969"/>
                </a:lnTo>
                <a:lnTo>
                  <a:pt x="316268" y="177063"/>
                </a:lnTo>
                <a:lnTo>
                  <a:pt x="316280" y="176923"/>
                </a:lnTo>
                <a:lnTo>
                  <a:pt x="316306" y="176783"/>
                </a:lnTo>
                <a:lnTo>
                  <a:pt x="316318" y="176644"/>
                </a:lnTo>
                <a:lnTo>
                  <a:pt x="316229" y="138658"/>
                </a:lnTo>
                <a:lnTo>
                  <a:pt x="285178" y="169341"/>
                </a:lnTo>
                <a:lnTo>
                  <a:pt x="285178" y="106476"/>
                </a:lnTo>
                <a:lnTo>
                  <a:pt x="252983" y="137337"/>
                </a:lnTo>
                <a:lnTo>
                  <a:pt x="252983" y="74104"/>
                </a:lnTo>
                <a:lnTo>
                  <a:pt x="221360" y="105536"/>
                </a:lnTo>
                <a:lnTo>
                  <a:pt x="221360" y="42481"/>
                </a:lnTo>
                <a:lnTo>
                  <a:pt x="189928" y="73913"/>
                </a:lnTo>
                <a:lnTo>
                  <a:pt x="189928" y="10858"/>
                </a:lnTo>
                <a:lnTo>
                  <a:pt x="158127" y="42290"/>
                </a:lnTo>
                <a:lnTo>
                  <a:pt x="158216" y="0"/>
                </a:lnTo>
                <a:close/>
              </a:path>
            </a:pathLst>
          </a:custGeom>
          <a:ln w="3175">
            <a:solidFill>
              <a:srgbClr val="008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87995" y="7266641"/>
            <a:ext cx="316052" cy="160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33835" y="6972582"/>
            <a:ext cx="838337" cy="455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274000" y="6551856"/>
            <a:ext cx="1177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A837C"/>
                </a:solidFill>
                <a:latin typeface="Segoe UI"/>
                <a:cs typeface="Segoe UI"/>
                <a:hlinkClick r:id="rId5"/>
              </a:rPr>
              <a:t>www.komsilva.de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2400" y="7225335"/>
            <a:ext cx="1328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Thema |</a:t>
            </a:r>
            <a:r>
              <a:rPr dirty="0" sz="900" spc="9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10" b="0">
                <a:solidFill>
                  <a:srgbClr val="231F20"/>
                </a:solidFill>
                <a:latin typeface="Segoe UI Semilight"/>
                <a:cs typeface="Segoe UI Semilight"/>
                <a:hlinkClick r:id="rId5"/>
              </a:rPr>
              <a:t>www.komsilva.de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27957" y="710704"/>
            <a:ext cx="2654092" cy="166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2957550"/>
            <a:ext cx="2649601" cy="2609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44500" y="690007"/>
            <a:ext cx="2583815" cy="2204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" b="1">
                <a:solidFill>
                  <a:srgbClr val="231F20"/>
                </a:solidFill>
                <a:latin typeface="Segoe UI Semibold"/>
                <a:cs typeface="Segoe UI Semibold"/>
              </a:rPr>
              <a:t>Was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ist ein Forstwirtschaftlicher</a:t>
            </a: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 Zusam-</a:t>
            </a:r>
            <a:endParaRPr sz="11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menschluss?</a:t>
            </a:r>
            <a:endParaRPr sz="1100"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Das Bundeswaldgesetz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unterscheidet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zwischen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anerkannten Forstbetriebsge-  meinschaften, Forstbetriebsverbänden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und 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anerkannten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Forstwirtschaftlichen </a:t>
            </a:r>
            <a:r>
              <a:rPr dirty="0" sz="1100" spc="-40" b="0">
                <a:solidFill>
                  <a:srgbClr val="231F20"/>
                </a:solidFill>
                <a:latin typeface="Segoe UI Semilight"/>
                <a:cs typeface="Segoe UI Semilight"/>
              </a:rPr>
              <a:t>Ver-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einigungen.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Regional gibt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es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noch</a:t>
            </a:r>
            <a:r>
              <a:rPr dirty="0" sz="1100" spc="-6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ein-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mal  Unterschiede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in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der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Bezeichnung und 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Rechts- sowie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Organisationsstruktur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dieser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Forstwirtschaftlichen Zusammenschlüsse.  Eines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haben sie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aber alle</a:t>
            </a:r>
            <a:r>
              <a:rPr dirty="0" sz="1100" spc="-3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gemeinsam:</a:t>
            </a:r>
            <a:endParaRPr sz="11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Sie </a:t>
            </a: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bündeln die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Interessen </a:t>
            </a: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kleiner</a:t>
            </a:r>
            <a:r>
              <a:rPr dirty="0" sz="1100" spc="-60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1100" spc="-15" b="1">
                <a:solidFill>
                  <a:srgbClr val="231F20"/>
                </a:solidFill>
                <a:latin typeface="Segoe UI Semibold"/>
                <a:cs typeface="Segoe UI Semibold"/>
              </a:rPr>
              <a:t>Wald-</a:t>
            </a:r>
            <a:endParaRPr sz="11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231F20"/>
                </a:solidFill>
                <a:latin typeface="Segoe UI Semibold"/>
                <a:cs typeface="Segoe UI Semibold"/>
              </a:rPr>
              <a:t>besitzer.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899" y="5588270"/>
            <a:ext cx="2883535" cy="180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Sehen Sie </a:t>
            </a:r>
            <a:r>
              <a:rPr dirty="0" sz="900" b="1">
                <a:solidFill>
                  <a:srgbClr val="231F20"/>
                </a:solidFill>
                <a:latin typeface="Segoe UI Semibold"/>
                <a:cs typeface="Segoe UI Semibold"/>
              </a:rPr>
              <a:t>den </a:t>
            </a:r>
            <a:r>
              <a:rPr dirty="0" sz="900" spc="-10" b="1">
                <a:solidFill>
                  <a:srgbClr val="231F20"/>
                </a:solidFill>
                <a:latin typeface="Segoe UI Semibold"/>
                <a:cs typeface="Segoe UI Semibold"/>
              </a:rPr>
              <a:t>Wald </a:t>
            </a: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vor lauter </a:t>
            </a:r>
            <a:r>
              <a:rPr dirty="0" sz="900" b="1">
                <a:solidFill>
                  <a:srgbClr val="231F20"/>
                </a:solidFill>
                <a:latin typeface="Segoe UI Semibold"/>
                <a:cs typeface="Segoe UI Semibold"/>
              </a:rPr>
              <a:t>Bäumen? -</a:t>
            </a:r>
            <a:r>
              <a:rPr dirty="0" sz="900" spc="-25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wir</a:t>
            </a:r>
            <a:endParaRPr sz="900">
              <a:latin typeface="Segoe UI Semibold"/>
              <a:cs typeface="Segoe UI Semibold"/>
            </a:endParaRPr>
          </a:p>
          <a:p>
            <a:pPr marL="222885">
              <a:lnSpc>
                <a:spcPct val="100000"/>
              </a:lnSpc>
            </a:pPr>
            <a:r>
              <a:rPr dirty="0" sz="900" spc="-5" b="1">
                <a:solidFill>
                  <a:srgbClr val="231F20"/>
                </a:solidFill>
                <a:latin typeface="Segoe UI Semibold"/>
                <a:cs typeface="Segoe UI Semibold"/>
              </a:rPr>
              <a:t>helfen </a:t>
            </a:r>
            <a:r>
              <a:rPr dirty="0" sz="900" b="1">
                <a:solidFill>
                  <a:srgbClr val="231F20"/>
                </a:solidFill>
                <a:latin typeface="Segoe UI Semibold"/>
                <a:cs typeface="Segoe UI Semibold"/>
              </a:rPr>
              <a:t>dabei</a:t>
            </a:r>
            <a:endParaRPr sz="900">
              <a:latin typeface="Segoe UI Semibold"/>
              <a:cs typeface="Segoe UI Semibold"/>
            </a:endParaRPr>
          </a:p>
          <a:p>
            <a:pPr algn="just" marL="222885" marR="138430">
              <a:lnSpc>
                <a:spcPct val="100000"/>
              </a:lnSpc>
              <a:spcBef>
                <a:spcPts val="229"/>
              </a:spcBef>
            </a:pP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Waldbesitzende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Region schließen  sich so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zusammen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unterstützen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einan-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der gegenseitig.</a:t>
            </a:r>
            <a:endParaRPr sz="1100">
              <a:latin typeface="Segoe UI Light"/>
              <a:cs typeface="Segoe UI Light"/>
            </a:endParaRPr>
          </a:p>
          <a:p>
            <a:pPr marL="222885" marR="5080">
              <a:lnSpc>
                <a:spcPct val="100000"/>
              </a:lnSpc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Meist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gibt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es einen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ehrenamtlichen Ge-  schäftsführer aus der Reihe der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enden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hauptamtlichen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fachlich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voll  ausgebildeten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Förster.</a:t>
            </a:r>
            <a:endParaRPr sz="11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Thema |</a:t>
            </a:r>
            <a:r>
              <a:rPr dirty="0" sz="900" spc="15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10" b="0">
                <a:solidFill>
                  <a:srgbClr val="231F20"/>
                </a:solidFill>
                <a:latin typeface="Segoe UI Semilight"/>
                <a:cs typeface="Segoe UI Semilight"/>
                <a:hlinkClick r:id="rId5"/>
              </a:rPr>
              <a:t>www.komsilva.de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08499" y="4422309"/>
            <a:ext cx="2663825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Zusammenarbeit mit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anderen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Waldbe-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sitzenden die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Nachteile kleiner </a:t>
            </a:r>
            <a:r>
              <a:rPr dirty="0" sz="1100" spc="-15" b="1">
                <a:solidFill>
                  <a:srgbClr val="231F20"/>
                </a:solidFill>
                <a:latin typeface="Segoe UI"/>
                <a:cs typeface="Segoe UI"/>
              </a:rPr>
              <a:t>Wald- 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besitzflächen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Besitzzersplitterung  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überwinden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 Light"/>
              <a:buChar char="•"/>
            </a:pPr>
            <a:endParaRPr sz="950">
              <a:latin typeface="Segoe UI"/>
              <a:cs typeface="Segoe UI"/>
            </a:endParaRPr>
          </a:p>
          <a:p>
            <a:pPr marL="241300" marR="177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 konsequent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gepflegter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ist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r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esis- 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tenter gegenüber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Schadereignissen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algn="just" marL="241300" marR="4000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Erfahrungsaustausch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unter den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besitzenden und professionelle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Beratung 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durch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den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Betreuer</a:t>
            </a:r>
            <a:endParaRPr sz="1100">
              <a:latin typeface="Segoe UI Light"/>
              <a:cs typeface="Segoe U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"/>
              <a:buChar char="•"/>
            </a:pPr>
            <a:endParaRPr sz="950">
              <a:latin typeface="Segoe UI Light"/>
              <a:cs typeface="Segoe UI Light"/>
            </a:endParaRPr>
          </a:p>
          <a:p>
            <a:pPr marL="241300" marR="17145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Höhere Holzpreise </a:t>
            </a:r>
            <a:r>
              <a:rPr dirty="0" sz="1100" b="1">
                <a:solidFill>
                  <a:srgbClr val="231F20"/>
                </a:solidFill>
                <a:latin typeface="Segoe UI"/>
                <a:cs typeface="Segoe UI"/>
              </a:rPr>
              <a:t>erzielen </a:t>
            </a:r>
            <a:r>
              <a:rPr dirty="0" sz="1100" spc="-5" b="1">
                <a:solidFill>
                  <a:srgbClr val="231F20"/>
                </a:solidFill>
                <a:latin typeface="Segoe UI"/>
                <a:cs typeface="Segoe UI"/>
              </a:rPr>
              <a:t>durch  gemeinsame Holzvermarktung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mit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Ihren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Waldnachbarn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2500" y="690007"/>
            <a:ext cx="2657475" cy="5725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4572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Die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Aufarbeitung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eines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Sturmwurfes  geht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auf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größerer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Fläche viel besser als  auf einer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kleinen, Sie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können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nicht nur  die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Kosten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für die Aufarbeitung teilen,  sondern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auch ihr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Holz gemeinsam </a:t>
            </a:r>
            <a:r>
              <a:rPr dirty="0" sz="1100" spc="-20" b="0">
                <a:solidFill>
                  <a:srgbClr val="231F20"/>
                </a:solidFill>
                <a:latin typeface="Segoe UI Semilight"/>
                <a:cs typeface="Segoe UI Semilight"/>
              </a:rPr>
              <a:t>ver- 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markten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und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so bessere Preise</a:t>
            </a:r>
            <a:r>
              <a:rPr dirty="0" sz="1100" spc="-4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erzielen.</a:t>
            </a:r>
            <a:endParaRPr sz="11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 Semilight"/>
              <a:buChar char="•"/>
            </a:pPr>
            <a:endParaRPr sz="950">
              <a:latin typeface="Segoe UI Semilight"/>
              <a:cs typeface="Segoe UI Semilight"/>
            </a:endParaRPr>
          </a:p>
          <a:p>
            <a:pPr marL="241300" marR="7429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Ihr Nachbar hat den Käfer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im </a:t>
            </a:r>
            <a:r>
              <a:rPr dirty="0" sz="1100" spc="-15" b="0">
                <a:solidFill>
                  <a:srgbClr val="231F20"/>
                </a:solidFill>
                <a:latin typeface="Segoe UI Semilight"/>
                <a:cs typeface="Segoe UI Semilight"/>
              </a:rPr>
              <a:t>Wald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–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In  Ihrem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FWZ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erfahren Sie sofort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davon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und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können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gemeinsam</a:t>
            </a:r>
            <a:r>
              <a:rPr dirty="0" sz="1100" spc="-2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handeln.</a:t>
            </a:r>
            <a:endParaRPr sz="11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 Semilight"/>
              <a:buChar char="•"/>
            </a:pPr>
            <a:endParaRPr sz="950">
              <a:latin typeface="Segoe UI Semilight"/>
              <a:cs typeface="Segoe UI Semilight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haben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einen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Schwarzstorch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in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Ihrem  </a:t>
            </a:r>
            <a:r>
              <a:rPr dirty="0" sz="1100" spc="-15" b="0">
                <a:solidFill>
                  <a:srgbClr val="231F20"/>
                </a:solidFill>
                <a:latin typeface="Segoe UI Semilight"/>
                <a:cs typeface="Segoe UI Semilight"/>
              </a:rPr>
              <a:t>Wald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entdeckt?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Helfen Sie gemeinsam  mit Ihren Nachbarn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ihn zu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schützen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und  zu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 halten.</a:t>
            </a:r>
            <a:endParaRPr sz="11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 Semilight"/>
              <a:buChar char="•"/>
            </a:pPr>
            <a:endParaRPr sz="950">
              <a:latin typeface="Segoe UI Semilight"/>
              <a:cs typeface="Segoe UI Semilight"/>
            </a:endParaRPr>
          </a:p>
          <a:p>
            <a:pPr marL="241300" marR="2349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wollen Ihr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eigenes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Brennholz ma-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chen, aber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Ihnen fehlt das nötige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Gerät 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dafür? Leihen Sie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es bei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Ihrem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FWZ – 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hier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können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auch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gemeinsam mit  anderen Waldbesitzenden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einen </a:t>
            </a:r>
            <a:r>
              <a:rPr dirty="0" sz="1100" spc="-20" b="0">
                <a:solidFill>
                  <a:srgbClr val="231F20"/>
                </a:solidFill>
                <a:latin typeface="Segoe UI Semilight"/>
                <a:cs typeface="Segoe UI Semilight"/>
              </a:rPr>
              <a:t>Motor- 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sägenkurs oder andere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Fortbildungen  besuchen.</a:t>
            </a:r>
            <a:endParaRPr sz="11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 Semilight"/>
              <a:buChar char="•"/>
            </a:pPr>
            <a:endParaRPr sz="950">
              <a:latin typeface="Segoe UI Semilight"/>
              <a:cs typeface="Segoe UI Semilight"/>
            </a:endParaRPr>
          </a:p>
          <a:p>
            <a:pPr marL="241300" marR="4127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möchten Ihren </a:t>
            </a:r>
            <a:r>
              <a:rPr dirty="0" sz="1100" spc="-15" b="0">
                <a:solidFill>
                  <a:srgbClr val="231F20"/>
                </a:solidFill>
                <a:latin typeface="Segoe UI Semilight"/>
                <a:cs typeface="Segoe UI Semi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klimagerecht  umbauen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–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Ihr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FWZ berät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zu</a:t>
            </a:r>
            <a:r>
              <a:rPr dirty="0" sz="1100" spc="-5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Baum-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arten und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Standorten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und auch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hier  sind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größere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Bestellmengen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bei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Pflan-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zen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günstiger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als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kleine</a:t>
            </a:r>
            <a:r>
              <a:rPr dirty="0" sz="1100" spc="-3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Mengen.</a:t>
            </a:r>
            <a:endParaRPr sz="11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Segoe UI Semilight"/>
              <a:buChar char="•"/>
            </a:pPr>
            <a:endParaRPr sz="950">
              <a:latin typeface="Segoe UI Semilight"/>
              <a:cs typeface="Segoe UI Semilight"/>
            </a:endParaRPr>
          </a:p>
          <a:p>
            <a:pPr marL="241300" marR="755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Durch Ihr Waldstück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führt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kein Weg?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Dann legen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in Zusammenarbeit</a:t>
            </a:r>
            <a:r>
              <a:rPr dirty="0" sz="1100" spc="-9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mit  Ihren </a:t>
            </a:r>
            <a:r>
              <a:rPr dirty="0" sz="1100" spc="-10" b="0">
                <a:solidFill>
                  <a:srgbClr val="231F20"/>
                </a:solidFill>
                <a:latin typeface="Segoe UI Semilight"/>
                <a:cs typeface="Segoe UI Semilight"/>
              </a:rPr>
              <a:t>Waldnachbarn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und 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Ihrem Förster 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einen</a:t>
            </a:r>
            <a:r>
              <a:rPr dirty="0" sz="1100" spc="-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Semilight"/>
                <a:cs typeface="Segoe UI Semilight"/>
              </a:rPr>
              <a:t>an.</a:t>
            </a:r>
            <a:endParaRPr sz="1100">
              <a:latin typeface="Segoe UI Semilight"/>
              <a:cs typeface="Segoe UI Semi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1299" y="77906"/>
            <a:ext cx="866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Segoe UI"/>
                <a:cs typeface="Segoe UI"/>
              </a:rPr>
              <a:t>Vorteile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77906"/>
            <a:ext cx="13569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Hintergrund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72500" y="77906"/>
            <a:ext cx="2482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Segoe UI"/>
                <a:cs typeface="Segoe UI"/>
              </a:rPr>
              <a:t>Individuelle</a:t>
            </a:r>
            <a:r>
              <a:rPr dirty="0" sz="1800" spc="-6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Betreuung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1299" y="2386218"/>
            <a:ext cx="2522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Segoe UI"/>
                <a:cs typeface="Segoe UI"/>
              </a:rPr>
              <a:t>Wir unterstützen Sie </a:t>
            </a:r>
            <a:r>
              <a:rPr dirty="0" sz="900" spc="-5" b="1">
                <a:solidFill>
                  <a:srgbClr val="231F20"/>
                </a:solidFill>
                <a:latin typeface="Segoe UI"/>
                <a:cs typeface="Segoe UI"/>
              </a:rPr>
              <a:t>gern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(Foto:</a:t>
            </a:r>
            <a:r>
              <a:rPr dirty="0" sz="900" spc="-6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TwinC/UNIQUE)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21201" y="2769755"/>
            <a:ext cx="2649855" cy="1548130"/>
          </a:xfrm>
          <a:prstGeom prst="rect">
            <a:avLst/>
          </a:prstGeom>
          <a:solidFill>
            <a:srgbClr val="5A837C">
              <a:alpha val="51998"/>
            </a:srgbClr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76200" marR="177800">
              <a:lnSpc>
                <a:spcPct val="111100"/>
              </a:lnSpc>
            </a:pP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Sie möchten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wissen, wie es um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Ihren </a:t>
            </a:r>
            <a:r>
              <a:rPr dirty="0" sz="900" spc="-10" b="0">
                <a:solidFill>
                  <a:srgbClr val="565658"/>
                </a:solidFill>
                <a:latin typeface="Segoe UI Semilight"/>
                <a:cs typeface="Segoe UI Semilight"/>
              </a:rPr>
              <a:t>Wald steht? 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Dann lassen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Sie sich von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uns</a:t>
            </a:r>
            <a:r>
              <a:rPr dirty="0" sz="900" spc="-35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10" b="1">
                <a:solidFill>
                  <a:srgbClr val="565658"/>
                </a:solidFill>
                <a:latin typeface="Segoe UI"/>
                <a:cs typeface="Segoe UI"/>
              </a:rPr>
              <a:t>BERATEN.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900">
              <a:latin typeface="Segoe UI"/>
              <a:cs typeface="Segoe UI"/>
            </a:endParaRPr>
          </a:p>
          <a:p>
            <a:pPr marL="76200" marR="344805">
              <a:lnSpc>
                <a:spcPct val="111100"/>
              </a:lnSpc>
              <a:spcBef>
                <a:spcPts val="5"/>
              </a:spcBef>
            </a:pP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Sie wollen, dass sich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in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Ihrem </a:t>
            </a:r>
            <a:r>
              <a:rPr dirty="0" sz="900" spc="-10" b="0">
                <a:solidFill>
                  <a:srgbClr val="565658"/>
                </a:solidFill>
                <a:latin typeface="Segoe UI Semilight"/>
                <a:cs typeface="Segoe UI Semilight"/>
              </a:rPr>
              <a:t>Wald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etwas </a:t>
            </a:r>
            <a:r>
              <a:rPr dirty="0" sz="900" spc="-10" b="0">
                <a:solidFill>
                  <a:srgbClr val="565658"/>
                </a:solidFill>
                <a:latin typeface="Segoe UI Semilight"/>
                <a:cs typeface="Segoe UI Semilight"/>
              </a:rPr>
              <a:t>tut? 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Dann lassen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Sie sich von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uns</a:t>
            </a:r>
            <a:r>
              <a:rPr dirty="0" sz="900" spc="-50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b="1">
                <a:solidFill>
                  <a:srgbClr val="565658"/>
                </a:solidFill>
                <a:latin typeface="Segoe UI"/>
                <a:cs typeface="Segoe UI"/>
              </a:rPr>
              <a:t>BETREUEN.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76200">
              <a:lnSpc>
                <a:spcPct val="100000"/>
              </a:lnSpc>
            </a:pP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Sie möchten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alles über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Ihren </a:t>
            </a:r>
            <a:r>
              <a:rPr dirty="0" sz="900" spc="-10" b="0">
                <a:solidFill>
                  <a:srgbClr val="565658"/>
                </a:solidFill>
                <a:latin typeface="Segoe UI Semilight"/>
                <a:cs typeface="Segoe UI Semilight"/>
              </a:rPr>
              <a:t>Wald</a:t>
            </a:r>
            <a:r>
              <a:rPr dirty="0" sz="900" spc="-15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wissen?</a:t>
            </a:r>
            <a:endParaRPr sz="90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120"/>
              </a:spcBef>
            </a:pP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Dann</a:t>
            </a:r>
            <a:r>
              <a:rPr dirty="0" sz="900" spc="-114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1">
                <a:solidFill>
                  <a:srgbClr val="565658"/>
                </a:solidFill>
                <a:latin typeface="Segoe UI"/>
                <a:cs typeface="Segoe UI"/>
              </a:rPr>
              <a:t>LERNEN</a:t>
            </a:r>
            <a:r>
              <a:rPr dirty="0" sz="900" spc="-105" b="1">
                <a:solidFill>
                  <a:srgbClr val="565658"/>
                </a:solidFill>
                <a:latin typeface="Segoe UI"/>
                <a:cs typeface="Segoe UI"/>
              </a:rPr>
              <a:t>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Sie</a:t>
            </a:r>
            <a:r>
              <a:rPr dirty="0" sz="900" spc="-105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von</a:t>
            </a:r>
            <a:r>
              <a:rPr dirty="0" sz="900" spc="-110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den</a:t>
            </a:r>
            <a:r>
              <a:rPr dirty="0" sz="900" spc="-105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Fachleuten</a:t>
            </a:r>
            <a:r>
              <a:rPr dirty="0" sz="900" spc="-105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in</a:t>
            </a:r>
            <a:r>
              <a:rPr dirty="0" sz="900" spc="-110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Ihrem</a:t>
            </a:r>
            <a:r>
              <a:rPr dirty="0" sz="900" spc="-105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FWZ.</a:t>
            </a:r>
            <a:endParaRPr sz="9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2019-12-12T19:07:01Z</dcterms:created>
  <dcterms:modified xsi:type="dcterms:W3CDTF">2019-12-12T19:07:01Z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2019-12-12T00:00:00Z</vt:filetime>
  </property>
</Properties>
</file>