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07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7290434" cy="656590"/>
          </a:xfrm>
          <a:custGeom>
            <a:avLst/>
            <a:gdLst/>
            <a:ahLst/>
            <a:cxnLst/>
            <a:rect l="l" t="t" r="r" b="b"/>
            <a:pathLst>
              <a:path w="7290434" h="656590">
                <a:moveTo>
                  <a:pt x="0" y="656043"/>
                </a:moveTo>
                <a:lnTo>
                  <a:pt x="7290003" y="656043"/>
                </a:lnTo>
                <a:lnTo>
                  <a:pt x="7290003" y="0"/>
                </a:lnTo>
                <a:lnTo>
                  <a:pt x="0" y="0"/>
                </a:lnTo>
                <a:lnTo>
                  <a:pt x="0" y="656043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36563" y="299737"/>
            <a:ext cx="1003300" cy="293370"/>
          </a:xfrm>
          <a:custGeom>
            <a:avLst/>
            <a:gdLst/>
            <a:ahLst/>
            <a:cxnLst/>
            <a:rect l="l" t="t" r="r" b="b"/>
            <a:pathLst>
              <a:path w="1003300" h="293370">
                <a:moveTo>
                  <a:pt x="1003007" y="0"/>
                </a:moveTo>
                <a:lnTo>
                  <a:pt x="179362" y="0"/>
                </a:lnTo>
                <a:lnTo>
                  <a:pt x="131702" y="6411"/>
                </a:lnTo>
                <a:lnTo>
                  <a:pt x="88862" y="24501"/>
                </a:lnTo>
                <a:lnTo>
                  <a:pt x="52557" y="52555"/>
                </a:lnTo>
                <a:lnTo>
                  <a:pt x="24502" y="88858"/>
                </a:lnTo>
                <a:lnTo>
                  <a:pt x="6411" y="131694"/>
                </a:lnTo>
                <a:lnTo>
                  <a:pt x="0" y="179349"/>
                </a:lnTo>
                <a:lnTo>
                  <a:pt x="2768" y="210879"/>
                </a:lnTo>
                <a:lnTo>
                  <a:pt x="10755" y="240611"/>
                </a:lnTo>
                <a:lnTo>
                  <a:pt x="23483" y="268071"/>
                </a:lnTo>
                <a:lnTo>
                  <a:pt x="40474" y="292785"/>
                </a:lnTo>
              </a:path>
            </a:pathLst>
          </a:custGeom>
          <a:ln w="24638">
            <a:solidFill>
              <a:srgbClr val="5B84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89467" y="301671"/>
            <a:ext cx="1137285" cy="451484"/>
          </a:xfrm>
          <a:custGeom>
            <a:avLst/>
            <a:gdLst/>
            <a:ahLst/>
            <a:cxnLst/>
            <a:rect l="l" t="t" r="r" b="b"/>
            <a:pathLst>
              <a:path w="1137284" h="451484">
                <a:moveTo>
                  <a:pt x="984275" y="0"/>
                </a:moveTo>
                <a:lnTo>
                  <a:pt x="1025877" y="9109"/>
                </a:lnTo>
                <a:lnTo>
                  <a:pt x="1062677" y="28832"/>
                </a:lnTo>
                <a:lnTo>
                  <a:pt x="1093443" y="57348"/>
                </a:lnTo>
                <a:lnTo>
                  <a:pt x="1116943" y="92833"/>
                </a:lnTo>
                <a:lnTo>
                  <a:pt x="1131946" y="133464"/>
                </a:lnTo>
                <a:lnTo>
                  <a:pt x="1137221" y="177419"/>
                </a:lnTo>
                <a:lnTo>
                  <a:pt x="1130810" y="225073"/>
                </a:lnTo>
                <a:lnTo>
                  <a:pt x="1112719" y="267909"/>
                </a:lnTo>
                <a:lnTo>
                  <a:pt x="1084665" y="304212"/>
                </a:lnTo>
                <a:lnTo>
                  <a:pt x="1048362" y="332266"/>
                </a:lnTo>
                <a:lnTo>
                  <a:pt x="1005526" y="350357"/>
                </a:lnTo>
                <a:lnTo>
                  <a:pt x="957872" y="356768"/>
                </a:lnTo>
                <a:lnTo>
                  <a:pt x="209537" y="356768"/>
                </a:lnTo>
                <a:lnTo>
                  <a:pt x="0" y="451015"/>
                </a:lnTo>
                <a:lnTo>
                  <a:pt x="90068" y="353072"/>
                </a:lnTo>
                <a:lnTo>
                  <a:pt x="68085" y="347039"/>
                </a:lnTo>
                <a:lnTo>
                  <a:pt x="47320" y="338381"/>
                </a:lnTo>
                <a:lnTo>
                  <a:pt x="27964" y="327290"/>
                </a:lnTo>
                <a:lnTo>
                  <a:pt x="10210" y="313956"/>
                </a:lnTo>
              </a:path>
            </a:pathLst>
          </a:custGeom>
          <a:ln w="24638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691515"/>
          </a:xfrm>
          <a:custGeom>
            <a:avLst/>
            <a:gdLst/>
            <a:ahLst/>
            <a:cxnLst/>
            <a:rect l="l" t="t" r="r" b="b"/>
            <a:pathLst>
              <a:path w="10692130" h="691515">
                <a:moveTo>
                  <a:pt x="0" y="691146"/>
                </a:moveTo>
                <a:lnTo>
                  <a:pt x="10692003" y="691146"/>
                </a:lnTo>
                <a:lnTo>
                  <a:pt x="10692003" y="0"/>
                </a:lnTo>
                <a:lnTo>
                  <a:pt x="0" y="0"/>
                </a:lnTo>
                <a:lnTo>
                  <a:pt x="0" y="691146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016692" y="781205"/>
            <a:ext cx="2649601" cy="164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2546997"/>
            <a:ext cx="2649601" cy="1872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028" y="281821"/>
            <a:ext cx="10255343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B84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msilva.d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silva.d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203055">
              <a:lnSpc>
                <a:spcPct val="100000"/>
              </a:lnSpc>
              <a:spcBef>
                <a:spcPts val="135"/>
              </a:spcBef>
            </a:pPr>
            <a:r>
              <a:rPr b="1" spc="-45" dirty="0">
                <a:solidFill>
                  <a:srgbClr val="221E1F"/>
                </a:solidFill>
                <a:latin typeface="Century Gothic"/>
                <a:cs typeface="Century Gothic"/>
              </a:rPr>
              <a:t>k</a:t>
            </a:r>
            <a:r>
              <a:rPr b="1" spc="-15" dirty="0">
                <a:solidFill>
                  <a:srgbClr val="221E1F"/>
                </a:solidFill>
                <a:latin typeface="Century Gothic"/>
                <a:cs typeface="Century Gothic"/>
              </a:rPr>
              <a:t>o</a:t>
            </a:r>
            <a:r>
              <a:rPr b="1" spc="-65" dirty="0">
                <a:solidFill>
                  <a:srgbClr val="221E1F"/>
                </a:solidFill>
                <a:latin typeface="Century Gothic"/>
                <a:cs typeface="Century Gothic"/>
              </a:rPr>
              <a:t>m</a:t>
            </a:r>
            <a:r>
              <a:rPr spc="105" dirty="0"/>
              <a:t>s</a:t>
            </a:r>
            <a:r>
              <a:rPr spc="55" dirty="0"/>
              <a:t>il</a:t>
            </a:r>
            <a:r>
              <a:rPr spc="100" dirty="0"/>
              <a:t>v</a:t>
            </a:r>
            <a:r>
              <a:rPr spc="80" dirty="0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0023262" y="6983233"/>
            <a:ext cx="524737" cy="260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52192" y="7329972"/>
            <a:ext cx="575878" cy="90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51418" y="6867908"/>
            <a:ext cx="348297" cy="33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22904" y="7134326"/>
            <a:ext cx="178346" cy="211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22913" y="7225568"/>
            <a:ext cx="521596" cy="168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28002" y="169964"/>
            <a:ext cx="3564001" cy="4987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77300" y="6128856"/>
            <a:ext cx="1177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A837C"/>
                </a:solidFill>
                <a:latin typeface="Segoe UI"/>
                <a:cs typeface="Segoe UI"/>
                <a:hlinkClick r:id="rId8"/>
              </a:rPr>
              <a:t>www.komsilva.de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62080"/>
            <a:ext cx="2625090" cy="26771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Selber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machen?</a:t>
            </a:r>
            <a:endParaRPr sz="1200">
              <a:latin typeface="Gadugi"/>
              <a:cs typeface="Gadugi"/>
            </a:endParaRPr>
          </a:p>
          <a:p>
            <a:pPr marL="12700" marR="22860">
              <a:lnSpc>
                <a:spcPct val="100000"/>
              </a:lnSpc>
              <a:spcBef>
                <a:spcPts val="545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Waldbesitzerin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entscheiden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über die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Zukunft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Ihres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Waldes.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Überlegen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Sie,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was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Ihr 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leisten soll. Informieren Sie sich,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was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Ihr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braucht, um gesund und stabil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 wachsen -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jetzt und in der</a:t>
            </a:r>
            <a:r>
              <a:rPr sz="1100" b="0" spc="-2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Zukunft.</a:t>
            </a:r>
            <a:endParaRPr sz="110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Egal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ob Sie selbst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zur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Motorsäge greifen  oder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Dritte beauftragen, für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aktiven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Waldbe-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sitz gibt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viele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Möglichkeiten.</a:t>
            </a:r>
            <a:endParaRPr sz="1100">
              <a:latin typeface="Segoe UI Light"/>
              <a:cs typeface="Segoe UI Light"/>
            </a:endParaRPr>
          </a:p>
          <a:p>
            <a:pPr marL="12700" marR="30480">
              <a:lnSpc>
                <a:spcPct val="100000"/>
              </a:lnSpc>
              <a:spcBef>
                <a:spcPts val="565"/>
              </a:spcBef>
            </a:pP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Wenn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einmal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Rat oder Unterstützung  suchen: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Holen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sich Partner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zur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Waldpfle-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ge und Waldbewirtschaftung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neue Ideen  und Tipps rund um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 Wald-Wünsche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und 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Wald-Ziele.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4400" y="7231022"/>
            <a:ext cx="1896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Lucida Sans"/>
                <a:cs typeface="Lucida Sans"/>
              </a:rPr>
              <a:t>Waldbesitzerinnen </a:t>
            </a:r>
            <a:r>
              <a:rPr sz="800" b="1" spc="-25" dirty="0">
                <a:solidFill>
                  <a:srgbClr val="231F20"/>
                </a:solidFill>
                <a:latin typeface="Lucida Sans"/>
                <a:cs typeface="Lucida Sans"/>
              </a:rPr>
              <a:t>|</a:t>
            </a:r>
            <a:r>
              <a:rPr sz="800" b="1" spc="3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  <a:hlinkClick r:id="rId8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4000" y="3689856"/>
            <a:ext cx="2633345" cy="126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Sie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haben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Fragen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oder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suchen 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Unterstützung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zu Ihrem</a:t>
            </a:r>
            <a:r>
              <a:rPr sz="1200" b="1" spc="-90" dirty="0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Waldbesitz?</a:t>
            </a:r>
            <a:endParaRPr sz="1200">
              <a:latin typeface="Gadugi"/>
              <a:cs typeface="Gadugi"/>
            </a:endParaRPr>
          </a:p>
          <a:p>
            <a:pPr marL="12700" marR="67945">
              <a:lnSpc>
                <a:spcPct val="100000"/>
              </a:lnSpc>
              <a:spcBef>
                <a:spcPts val="1025"/>
              </a:spcBef>
            </a:pP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Rund um die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Pflege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Bewirtschaftung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Ihres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Waldes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stehen Ihnen forstliche Partner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mit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Rat und </a:t>
            </a:r>
            <a:r>
              <a:rPr sz="1100" b="0" spc="-65" dirty="0">
                <a:solidFill>
                  <a:srgbClr val="231F20"/>
                </a:solidFill>
                <a:latin typeface="Segoe UI Light"/>
                <a:cs typeface="Segoe UI Light"/>
              </a:rPr>
              <a:t>Tat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zur</a:t>
            </a:r>
            <a:r>
              <a:rPr sz="1100" b="0" spc="4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Seite.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00" b="1" dirty="0">
                <a:solidFill>
                  <a:srgbClr val="231F20"/>
                </a:solidFill>
                <a:latin typeface="Segoe UI Semibold"/>
                <a:cs typeface="Segoe UI Semibold"/>
              </a:rPr>
              <a:t>Ihr </a:t>
            </a:r>
            <a:r>
              <a:rPr sz="1100" b="1" spc="-5" dirty="0">
                <a:solidFill>
                  <a:srgbClr val="231F20"/>
                </a:solidFill>
                <a:latin typeface="Segoe UI Semibold"/>
                <a:cs typeface="Segoe UI Semibold"/>
              </a:rPr>
              <a:t>forstlicher Partner </a:t>
            </a:r>
            <a:r>
              <a:rPr sz="1100" b="1" dirty="0">
                <a:solidFill>
                  <a:srgbClr val="231F20"/>
                </a:solidFill>
                <a:latin typeface="Segoe UI Semibold"/>
                <a:cs typeface="Segoe UI Semibold"/>
              </a:rPr>
              <a:t>an </a:t>
            </a:r>
            <a:r>
              <a:rPr sz="1100" b="1" spc="-5" dirty="0">
                <a:solidFill>
                  <a:srgbClr val="231F20"/>
                </a:solidFill>
                <a:latin typeface="Segoe UI Semibold"/>
                <a:cs typeface="Segoe UI Semibold"/>
              </a:rPr>
              <a:t>Ihrem</a:t>
            </a:r>
            <a:r>
              <a:rPr sz="1100" b="1" spc="-30" dirty="0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Segoe UI Semibold"/>
                <a:cs typeface="Segoe UI Semibold"/>
              </a:rPr>
              <a:t>Waldort: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21201" y="792010"/>
            <a:ext cx="2654096" cy="25713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68385" y="3358221"/>
            <a:ext cx="2115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Ansprechpartner </a:t>
            </a:r>
            <a:r>
              <a:rPr sz="900" b="1" dirty="0">
                <a:solidFill>
                  <a:srgbClr val="5A837C"/>
                </a:solidFill>
                <a:latin typeface="Segoe UI Semibold"/>
                <a:cs typeface="Segoe UI Semibold"/>
              </a:rPr>
              <a:t>für</a:t>
            </a:r>
            <a:r>
              <a:rPr sz="900" b="1" spc="-15" dirty="0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sz="9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Waldbesitzer*innen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228366"/>
            <a:ext cx="1953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Gadugi"/>
                <a:cs typeface="Gadugi"/>
              </a:rPr>
              <a:t>...aktiv </a:t>
            </a:r>
            <a:r>
              <a:rPr sz="1600" b="1" spc="-5" dirty="0">
                <a:solidFill>
                  <a:srgbClr val="FFFFFF"/>
                </a:solidFill>
                <a:latin typeface="Gadugi"/>
                <a:cs typeface="Gadugi"/>
              </a:rPr>
              <a:t>für den</a:t>
            </a:r>
            <a:r>
              <a:rPr sz="1600" b="1" spc="-90" dirty="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Gadugi"/>
                <a:cs typeface="Gadugi"/>
              </a:rPr>
              <a:t>Wald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77299" y="5148148"/>
            <a:ext cx="1640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5A837C"/>
                </a:solidFill>
                <a:latin typeface="Segoe UI Semibold"/>
                <a:cs typeface="Segoe UI Semibold"/>
              </a:rPr>
              <a:t>Wald </a:t>
            </a:r>
            <a:r>
              <a:rPr sz="14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in</a:t>
            </a:r>
            <a:r>
              <a:rPr sz="1400" b="1" spc="-65" dirty="0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sz="14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Frauenhand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7998" y="3526212"/>
            <a:ext cx="3564254" cy="1976120"/>
          </a:xfrm>
          <a:custGeom>
            <a:avLst/>
            <a:gdLst/>
            <a:ahLst/>
            <a:cxnLst/>
            <a:rect l="l" t="t" r="r" b="b"/>
            <a:pathLst>
              <a:path w="3564254" h="1976120">
                <a:moveTo>
                  <a:pt x="0" y="0"/>
                </a:moveTo>
                <a:lnTo>
                  <a:pt x="3564001" y="1975548"/>
                </a:lnTo>
                <a:lnTo>
                  <a:pt x="3564001" y="1637804"/>
                </a:lnTo>
                <a:lnTo>
                  <a:pt x="611974" y="1473"/>
                </a:lnTo>
                <a:lnTo>
                  <a:pt x="0" y="0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5063" y="3248530"/>
            <a:ext cx="2927350" cy="715010"/>
          </a:xfrm>
          <a:custGeom>
            <a:avLst/>
            <a:gdLst/>
            <a:ahLst/>
            <a:cxnLst/>
            <a:rect l="l" t="t" r="r" b="b"/>
            <a:pathLst>
              <a:path w="2927350" h="715010">
                <a:moveTo>
                  <a:pt x="2926939" y="0"/>
                </a:moveTo>
                <a:lnTo>
                  <a:pt x="0" y="0"/>
                </a:lnTo>
                <a:lnTo>
                  <a:pt x="1278763" y="708837"/>
                </a:lnTo>
                <a:lnTo>
                  <a:pt x="2926939" y="714870"/>
                </a:lnTo>
                <a:lnTo>
                  <a:pt x="2926939" y="0"/>
                </a:lnTo>
                <a:close/>
              </a:path>
            </a:pathLst>
          </a:custGeom>
          <a:solidFill>
            <a:srgbClr val="5A837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81556" y="3228344"/>
            <a:ext cx="1734820" cy="635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80"/>
              </a:spcBef>
            </a:pPr>
            <a:r>
              <a:rPr sz="1600" b="1" spc="-65" dirty="0">
                <a:solidFill>
                  <a:srgbClr val="FFFFFF"/>
                </a:solidFill>
                <a:latin typeface="Segoe UI Semibold"/>
                <a:cs typeface="Segoe UI Semibold"/>
              </a:rPr>
              <a:t>W</a:t>
            </a: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aldbesitzerinnen</a:t>
            </a:r>
            <a:endParaRPr sz="1600">
              <a:latin typeface="Segoe UI Semibold"/>
              <a:cs typeface="Segoe UI Semibold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k</a:t>
            </a:r>
            <a:r>
              <a:rPr sz="16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tiv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1199" y="200241"/>
            <a:ext cx="20472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Gadugi"/>
                <a:cs typeface="Gadugi"/>
              </a:rPr>
              <a:t>Ihre</a:t>
            </a:r>
            <a:r>
              <a:rPr sz="1600" b="1" spc="-75" dirty="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adugi"/>
                <a:cs typeface="Gadugi"/>
              </a:rPr>
              <a:t>Ansprechpartner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3363315"/>
            <a:ext cx="2649600" cy="37394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9193" y="12"/>
            <a:ext cx="3683000" cy="180975"/>
          </a:xfrm>
          <a:custGeom>
            <a:avLst/>
            <a:gdLst/>
            <a:ahLst/>
            <a:cxnLst/>
            <a:rect l="l" t="t" r="r" b="b"/>
            <a:pathLst>
              <a:path w="3683000" h="180975">
                <a:moveTo>
                  <a:pt x="0" y="180568"/>
                </a:moveTo>
                <a:lnTo>
                  <a:pt x="3682796" y="180568"/>
                </a:lnTo>
                <a:lnTo>
                  <a:pt x="3682796" y="0"/>
                </a:lnTo>
                <a:lnTo>
                  <a:pt x="0" y="0"/>
                </a:lnTo>
                <a:lnTo>
                  <a:pt x="0" y="180568"/>
                </a:lnTo>
                <a:close/>
              </a:path>
            </a:pathLst>
          </a:custGeom>
          <a:solidFill>
            <a:srgbClr val="5A83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44598" y="6820670"/>
            <a:ext cx="1339215" cy="2749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56210" marR="5080" indent="-144145">
              <a:lnSpc>
                <a:spcPts val="880"/>
              </a:lnSpc>
              <a:spcBef>
                <a:spcPts val="295"/>
              </a:spcBef>
            </a:pPr>
            <a:r>
              <a:rPr sz="900" b="1" spc="-15" dirty="0">
                <a:solidFill>
                  <a:srgbClr val="FFFFFF"/>
                </a:solidFill>
                <a:latin typeface="Segoe UI Semibold"/>
                <a:cs typeface="Segoe UI Semibold"/>
              </a:rPr>
              <a:t>Starke </a:t>
            </a:r>
            <a:r>
              <a:rPr sz="9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Waldbesitzerinnen  </a:t>
            </a:r>
            <a:r>
              <a:rPr sz="900" b="1" dirty="0">
                <a:solidFill>
                  <a:srgbClr val="FFFFFF"/>
                </a:solidFill>
                <a:latin typeface="Segoe UI Semibold"/>
                <a:cs typeface="Segoe UI Semibold"/>
              </a:rPr>
              <a:t>für </a:t>
            </a:r>
            <a:r>
              <a:rPr sz="9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einen </a:t>
            </a:r>
            <a:r>
              <a:rPr sz="9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starken</a:t>
            </a:r>
            <a:r>
              <a:rPr sz="9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Wald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1498" y="5122798"/>
            <a:ext cx="3060065" cy="1980564"/>
          </a:xfrm>
          <a:custGeom>
            <a:avLst/>
            <a:gdLst/>
            <a:ahLst/>
            <a:cxnLst/>
            <a:rect l="l" t="t" r="r" b="b"/>
            <a:pathLst>
              <a:path w="3060065" h="1980565">
                <a:moveTo>
                  <a:pt x="0" y="1980006"/>
                </a:moveTo>
                <a:lnTo>
                  <a:pt x="3060001" y="1980006"/>
                </a:lnTo>
                <a:lnTo>
                  <a:pt x="3060001" y="0"/>
                </a:lnTo>
                <a:lnTo>
                  <a:pt x="0" y="0"/>
                </a:lnTo>
                <a:lnTo>
                  <a:pt x="0" y="1980006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129" y="4405821"/>
            <a:ext cx="1880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Waldführung </a:t>
            </a:r>
            <a:r>
              <a:rPr sz="900" b="1" dirty="0">
                <a:solidFill>
                  <a:srgbClr val="5A837C"/>
                </a:solidFill>
                <a:latin typeface="Segoe UI Semibold"/>
                <a:cs typeface="Segoe UI Semibold"/>
              </a:rPr>
              <a:t>für</a:t>
            </a:r>
            <a:r>
              <a:rPr sz="900" b="1" spc="-20" dirty="0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sz="9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Waldbesitzerinnen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651280"/>
            <a:ext cx="2583180" cy="18389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Wald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ist (auch)</a:t>
            </a:r>
            <a:r>
              <a:rPr sz="1200" b="1" spc="-25" dirty="0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Frauensache.</a:t>
            </a:r>
            <a:endParaRPr sz="1200">
              <a:latin typeface="Gadugi"/>
              <a:cs typeface="Gadug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Deutschland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kümmern sich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2</a:t>
            </a:r>
            <a:r>
              <a:rPr sz="1100" b="0" spc="-3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Millionen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Besitzer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um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ihren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-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besser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gesagt...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100" b="1" i="1" spc="-10" dirty="0">
                <a:solidFill>
                  <a:srgbClr val="231F20"/>
                </a:solidFill>
                <a:latin typeface="Segoe UI Semibold"/>
                <a:cs typeface="Segoe UI Semibold"/>
              </a:rPr>
              <a:t>...Waldbesitzerinnen </a:t>
            </a:r>
            <a:r>
              <a:rPr sz="1100" b="1" i="1" spc="-5" dirty="0">
                <a:solidFill>
                  <a:srgbClr val="231F20"/>
                </a:solidFill>
                <a:latin typeface="Segoe UI Semibold"/>
                <a:cs typeface="Segoe UI Semibold"/>
              </a:rPr>
              <a:t>und</a:t>
            </a:r>
            <a:r>
              <a:rPr sz="1100" b="1" i="1" dirty="0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sz="1100" b="1" i="1" spc="-15" dirty="0">
                <a:solidFill>
                  <a:srgbClr val="231F20"/>
                </a:solidFill>
                <a:latin typeface="Segoe UI Semibold"/>
                <a:cs typeface="Segoe UI Semibold"/>
              </a:rPr>
              <a:t>Waldbesitzer.</a:t>
            </a:r>
            <a:endParaRPr sz="1100"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Waldbesitzerin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sind Sie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von ge-  schätzt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40% Frauen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unten den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Waldbesitz-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enden - Frauen,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die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verantwortlich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sind, sei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Alleineigentum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oder gemein-  sam in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einer Ehe-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oder</a:t>
            </a:r>
            <a:r>
              <a:rPr sz="1100" b="0" spc="-5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Erbengemeinschaft.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4000" y="2422221"/>
            <a:ext cx="2680335" cy="277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0" marR="5080" indent="1714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A837C"/>
                </a:solidFill>
                <a:latin typeface="Segoe UI Semibold"/>
                <a:cs typeface="Segoe UI Semibold"/>
              </a:rPr>
              <a:t>Vorsorge </a:t>
            </a:r>
            <a:r>
              <a:rPr sz="900" b="1" dirty="0">
                <a:solidFill>
                  <a:srgbClr val="5A837C"/>
                </a:solidFill>
                <a:latin typeface="Segoe UI Semibold"/>
                <a:cs typeface="Segoe UI Semibold"/>
              </a:rPr>
              <a:t>als </a:t>
            </a:r>
            <a:r>
              <a:rPr sz="9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Fürsorge</a:t>
            </a:r>
            <a:r>
              <a:rPr sz="900" b="1" spc="-70" dirty="0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sz="900" b="1" dirty="0">
                <a:solidFill>
                  <a:srgbClr val="5A837C"/>
                </a:solidFill>
                <a:latin typeface="Segoe UI Semibold"/>
                <a:cs typeface="Segoe UI Semibold"/>
              </a:rPr>
              <a:t>für  </a:t>
            </a:r>
            <a:r>
              <a:rPr sz="900" b="1" spc="-10" dirty="0">
                <a:solidFill>
                  <a:srgbClr val="5A837C"/>
                </a:solidFill>
                <a:latin typeface="Segoe UI Semibold"/>
                <a:cs typeface="Segoe UI Semibold"/>
              </a:rPr>
              <a:t>kommende</a:t>
            </a:r>
            <a:r>
              <a:rPr sz="900" b="1" spc="-55" dirty="0">
                <a:solidFill>
                  <a:srgbClr val="5A837C"/>
                </a:solidFill>
                <a:latin typeface="Segoe UI Semibold"/>
                <a:cs typeface="Segoe UI Semibold"/>
              </a:rPr>
              <a:t> </a:t>
            </a:r>
            <a:r>
              <a:rPr sz="900" b="1" spc="-5" dirty="0">
                <a:solidFill>
                  <a:srgbClr val="5A837C"/>
                </a:solidFill>
                <a:latin typeface="Segoe UI Semibold"/>
                <a:cs typeface="Segoe UI Semibold"/>
              </a:rPr>
              <a:t>Generationen</a:t>
            </a:r>
            <a:endParaRPr sz="9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Wald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in</a:t>
            </a:r>
            <a:r>
              <a:rPr sz="1200" b="1" spc="-15" dirty="0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Frauenhand</a:t>
            </a:r>
            <a:endParaRPr sz="1200">
              <a:latin typeface="Gadugi"/>
              <a:cs typeface="Gadugi"/>
            </a:endParaRPr>
          </a:p>
          <a:p>
            <a:pPr marL="12700" marR="80010">
              <a:lnSpc>
                <a:spcPct val="100000"/>
              </a:lnSpc>
              <a:spcBef>
                <a:spcPts val="545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Waldbesitzerin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haben Sie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eigenen  Blick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auf den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Wald.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Das zeigen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nicht Studien  und die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Berichte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zahlreicher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Förster*innen:</a:t>
            </a:r>
            <a:endParaRPr sz="1100">
              <a:latin typeface="Segoe UI Light"/>
              <a:cs typeface="Segoe UI Light"/>
            </a:endParaRPr>
          </a:p>
          <a:p>
            <a:pPr marL="12700" marR="52705">
              <a:lnSpc>
                <a:spcPct val="100000"/>
              </a:lnSpc>
              <a:spcBef>
                <a:spcPts val="570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Das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Bewahren des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Waldes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in seiner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Ganzheit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ist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Stärke der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Waldbesitzerinnen.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Der 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als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Lebens-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Naturraum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und die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Erholungsleistungen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des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Waldes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stehen bei  den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Frauen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stärker im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Vordergrund.</a:t>
            </a:r>
            <a:endParaRPr sz="1100">
              <a:latin typeface="Segoe UI Light"/>
              <a:cs typeface="Segoe UI Light"/>
            </a:endParaRPr>
          </a:p>
          <a:p>
            <a:pPr marL="12700" marR="31750">
              <a:lnSpc>
                <a:spcPct val="100000"/>
              </a:lnSpc>
              <a:spcBef>
                <a:spcPts val="565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Der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Walderhalt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für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Kinder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Enkel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über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Waldpflege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ist den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Waldbesitzerinnen 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eine Herzensangelegenheit. Wichtig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ist</a:t>
            </a:r>
            <a:r>
              <a:rPr sz="1100" b="0" spc="-7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dabei  die schonende und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sichere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Holzernte.</a:t>
            </a:r>
            <a:endParaRPr sz="1100">
              <a:latin typeface="Segoe UI Light"/>
              <a:cs typeface="Segoe U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2500" y="651280"/>
            <a:ext cx="2670810" cy="45459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R="101600" algn="ctr">
              <a:lnSpc>
                <a:spcPct val="100000"/>
              </a:lnSpc>
              <a:spcBef>
                <a:spcPts val="695"/>
              </a:spcBef>
            </a:pP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Mein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Wald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ist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meine</a:t>
            </a:r>
            <a:r>
              <a:rPr sz="1200" b="1" spc="-80" dirty="0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Gadugi"/>
                <a:cs typeface="Gadugi"/>
              </a:rPr>
              <a:t>Herzenssache!</a:t>
            </a:r>
            <a:endParaRPr sz="1200">
              <a:latin typeface="Gadugi"/>
              <a:cs typeface="Gadugi"/>
            </a:endParaRPr>
          </a:p>
          <a:p>
            <a:pPr marL="12700" algn="just">
              <a:lnSpc>
                <a:spcPct val="100000"/>
              </a:lnSpc>
              <a:spcBef>
                <a:spcPts val="545"/>
              </a:spcBef>
            </a:pPr>
            <a:r>
              <a:rPr sz="1100" b="0" spc="-25" dirty="0">
                <a:solidFill>
                  <a:srgbClr val="231F20"/>
                </a:solidFill>
                <a:latin typeface="Segoe UI Light"/>
                <a:cs typeface="Segoe UI Light"/>
              </a:rPr>
              <a:t>Was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bedeutet ihr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für</a:t>
            </a:r>
            <a:r>
              <a:rPr sz="1100" b="0" spc="2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Sie?</a:t>
            </a:r>
            <a:endParaRPr sz="1100">
              <a:latin typeface="Segoe UI Light"/>
              <a:cs typeface="Segoe UI Light"/>
            </a:endParaRPr>
          </a:p>
          <a:p>
            <a:pPr marR="226060" algn="ctr">
              <a:lnSpc>
                <a:spcPct val="100000"/>
              </a:lnSpc>
              <a:spcBef>
                <a:spcPts val="285"/>
              </a:spcBef>
            </a:pP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Wo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finden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sich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 wieder?</a:t>
            </a:r>
            <a:endParaRPr sz="1100">
              <a:latin typeface="Segoe UI Light"/>
              <a:cs typeface="Segoe UI Light"/>
            </a:endParaRPr>
          </a:p>
          <a:p>
            <a:pPr marL="876300">
              <a:lnSpc>
                <a:spcPct val="100000"/>
              </a:lnSpc>
              <a:spcBef>
                <a:spcPts val="285"/>
              </a:spcBef>
            </a:pP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Waldbesitzerinnen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erzählen:</a:t>
            </a:r>
            <a:endParaRPr sz="1100">
              <a:latin typeface="Segoe UI Light"/>
              <a:cs typeface="Segoe UI Light"/>
            </a:endParaRPr>
          </a:p>
          <a:p>
            <a:pPr marL="17780" marR="5080" indent="-635" algn="ctr">
              <a:lnSpc>
                <a:spcPct val="100000"/>
              </a:lnSpc>
              <a:spcBef>
                <a:spcPts val="850"/>
              </a:spcBef>
            </a:pP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„Mein Wald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gehört </a:t>
            </a:r>
            <a:r>
              <a:rPr sz="1100" i="1" spc="-10" dirty="0">
                <a:solidFill>
                  <a:srgbClr val="231F20"/>
                </a:solidFill>
                <a:latin typeface="Segoe UI"/>
                <a:cs typeface="Segoe UI"/>
              </a:rPr>
              <a:t>schon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immer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zur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Fami- 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lientradition. Ich habe Ihn von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den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Groß- 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eltern geerbt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und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möchte ihn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selbst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eines  </a:t>
            </a:r>
            <a:r>
              <a:rPr sz="1100" i="1" spc="-20" dirty="0">
                <a:solidFill>
                  <a:srgbClr val="231F20"/>
                </a:solidFill>
                <a:latin typeface="Segoe UI"/>
                <a:cs typeface="Segoe UI"/>
              </a:rPr>
              <a:t>Tages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an meine Kinder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weitergeben,</a:t>
            </a:r>
            <a:r>
              <a:rPr sz="1100" i="1" spc="-4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gesund 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und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in einem guten</a:t>
            </a:r>
            <a:r>
              <a:rPr sz="1100" i="1" spc="-25" dirty="0">
                <a:solidFill>
                  <a:srgbClr val="231F20"/>
                </a:solidFill>
                <a:latin typeface="Segoe UI"/>
                <a:cs typeface="Segoe UI"/>
              </a:rPr>
              <a:t> Zustand.“</a:t>
            </a:r>
            <a:endParaRPr sz="1100">
              <a:latin typeface="Segoe UI"/>
              <a:cs typeface="Segoe UI"/>
            </a:endParaRPr>
          </a:p>
          <a:p>
            <a:pPr marL="22225" marR="8890" indent="8890" algn="just">
              <a:lnSpc>
                <a:spcPct val="100000"/>
              </a:lnSpc>
              <a:spcBef>
                <a:spcPts val="850"/>
              </a:spcBef>
            </a:pP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„In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meinem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Wald </a:t>
            </a:r>
            <a:r>
              <a:rPr sz="1100" i="1" spc="-10" dirty="0">
                <a:solidFill>
                  <a:srgbClr val="231F20"/>
                </a:solidFill>
                <a:latin typeface="Segoe UI"/>
                <a:cs typeface="Segoe UI"/>
              </a:rPr>
              <a:t>kann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ich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durchatmen. Ich 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liebe es, wenn ich den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warmen Waldboden 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rieche. Manchmal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habe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ich das Gefühl,</a:t>
            </a:r>
            <a:r>
              <a:rPr sz="1100" i="1" spc="-9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dem  Holz beim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Wachsen </a:t>
            </a:r>
            <a:r>
              <a:rPr sz="1100" i="1" spc="-10" dirty="0">
                <a:solidFill>
                  <a:srgbClr val="231F20"/>
                </a:solidFill>
                <a:latin typeface="Segoe UI"/>
                <a:cs typeface="Segoe UI"/>
              </a:rPr>
              <a:t>zuschauen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zu</a:t>
            </a:r>
            <a:r>
              <a:rPr sz="1100" i="1" spc="-2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spc="-35" dirty="0">
                <a:solidFill>
                  <a:srgbClr val="231F20"/>
                </a:solidFill>
                <a:latin typeface="Segoe UI"/>
                <a:cs typeface="Segoe UI"/>
              </a:rPr>
              <a:t>können.“</a:t>
            </a:r>
            <a:endParaRPr sz="1100">
              <a:latin typeface="Segoe UI"/>
              <a:cs typeface="Segoe UI"/>
            </a:endParaRPr>
          </a:p>
          <a:p>
            <a:pPr marL="27940" marR="15240" algn="ctr">
              <a:lnSpc>
                <a:spcPct val="100000"/>
              </a:lnSpc>
              <a:spcBef>
                <a:spcPts val="850"/>
              </a:spcBef>
            </a:pPr>
            <a:r>
              <a:rPr sz="1100" i="1" spc="-35" dirty="0">
                <a:solidFill>
                  <a:srgbClr val="231F20"/>
                </a:solidFill>
                <a:latin typeface="Segoe UI"/>
                <a:cs typeface="Segoe UI"/>
              </a:rPr>
              <a:t>„Vor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unserem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Haus steht eine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Bank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aus  einer alten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Eiche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aus meinem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Wald. Ein</a:t>
            </a:r>
            <a:r>
              <a:rPr sz="1100" i="1" spc="-6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Be-  kannter hat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sie mir gebaut. Normalerweise 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verkaufe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ich die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Stämme,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aber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dieser hier  war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mein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kleines</a:t>
            </a:r>
            <a:r>
              <a:rPr sz="1100" i="1" spc="-1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Segoe UI"/>
                <a:cs typeface="Segoe UI"/>
              </a:rPr>
              <a:t>Spezialprojekt.“</a:t>
            </a:r>
            <a:endParaRPr sz="1100">
              <a:latin typeface="Segoe UI"/>
              <a:cs typeface="Segoe UI"/>
            </a:endParaRPr>
          </a:p>
          <a:p>
            <a:pPr marL="27305" marR="13970" indent="-635" algn="ctr">
              <a:lnSpc>
                <a:spcPct val="100000"/>
              </a:lnSpc>
              <a:spcBef>
                <a:spcPts val="850"/>
              </a:spcBef>
            </a:pP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„Letzes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Jahr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waren wir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im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Sommerurlaub.  Wir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mussten lachen, als mein Mann</a:t>
            </a:r>
            <a:r>
              <a:rPr sz="1100" i="1" spc="-7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gefragt  hat, ob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ich dem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Wald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auch eine</a:t>
            </a:r>
            <a:r>
              <a:rPr sz="1100" i="1" spc="-60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Segoe UI"/>
                <a:cs typeface="Segoe UI"/>
              </a:rPr>
              <a:t>Postkar-</a:t>
            </a:r>
            <a:endParaRPr sz="1100">
              <a:latin typeface="Segoe UI"/>
              <a:cs typeface="Segoe UI"/>
            </a:endParaRPr>
          </a:p>
          <a:p>
            <a:pPr marL="94615" marR="83185" algn="ctr">
              <a:lnSpc>
                <a:spcPct val="100000"/>
              </a:lnSpc>
            </a:pP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te </a:t>
            </a:r>
            <a:r>
              <a:rPr sz="1100" i="1" spc="-10" dirty="0">
                <a:solidFill>
                  <a:srgbClr val="231F20"/>
                </a:solidFill>
                <a:latin typeface="Segoe UI"/>
                <a:cs typeface="Segoe UI"/>
              </a:rPr>
              <a:t>schicken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will, </a:t>
            </a:r>
            <a:r>
              <a:rPr sz="1100" i="1" spc="-10" dirty="0">
                <a:solidFill>
                  <a:srgbClr val="231F20"/>
                </a:solidFill>
                <a:latin typeface="Segoe UI"/>
                <a:cs typeface="Segoe UI"/>
              </a:rPr>
              <a:t>schließlich </a:t>
            </a:r>
            <a:r>
              <a:rPr sz="1100" i="1" spc="-5" dirty="0">
                <a:solidFill>
                  <a:srgbClr val="231F20"/>
                </a:solidFill>
                <a:latin typeface="Segoe UI"/>
                <a:cs typeface="Segoe UI"/>
              </a:rPr>
              <a:t>hätten wir </a:t>
            </a:r>
            <a:r>
              <a:rPr sz="1100" i="1" dirty="0">
                <a:solidFill>
                  <a:srgbClr val="231F20"/>
                </a:solidFill>
                <a:latin typeface="Segoe UI"/>
                <a:cs typeface="Segoe UI"/>
              </a:rPr>
              <a:t>das  Hotel mit Holz</a:t>
            </a:r>
            <a:r>
              <a:rPr sz="1100" i="1" spc="-15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Segoe UI"/>
                <a:cs typeface="Segoe UI"/>
              </a:rPr>
              <a:t>bezahlt.“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20040"/>
            <a:ext cx="1975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Gadugi"/>
                <a:cs typeface="Gadugi"/>
              </a:rPr>
              <a:t>Waldbesitzerinnen...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4000" y="220040"/>
            <a:ext cx="2635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Gadugi"/>
                <a:cs typeface="Gadugi"/>
              </a:rPr>
              <a:t>Ihr Wald </a:t>
            </a:r>
            <a:r>
              <a:rPr sz="1600" b="1" spc="-5" dirty="0">
                <a:solidFill>
                  <a:srgbClr val="FFFFFF"/>
                </a:solidFill>
                <a:latin typeface="Gadugi"/>
                <a:cs typeface="Gadugi"/>
              </a:rPr>
              <a:t>gut in die</a:t>
            </a:r>
            <a:r>
              <a:rPr sz="1600" b="1" spc="-85" dirty="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Gadugi"/>
                <a:cs typeface="Gadugi"/>
              </a:rPr>
              <a:t>Zukunft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7207" y="220040"/>
            <a:ext cx="17830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Gadugi"/>
                <a:cs typeface="Gadugi"/>
              </a:rPr>
              <a:t>Aus</a:t>
            </a:r>
            <a:r>
              <a:rPr sz="1600" b="1" spc="-75" dirty="0">
                <a:solidFill>
                  <a:srgbClr val="FFFFFF"/>
                </a:solidFill>
                <a:latin typeface="Gadugi"/>
                <a:cs typeface="Gadug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Gadugi"/>
                <a:cs typeface="Gadugi"/>
              </a:rPr>
              <a:t>Überzeugung.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85202" y="5328005"/>
            <a:ext cx="2649601" cy="1796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25700" y="5298804"/>
            <a:ext cx="2649855" cy="50800"/>
          </a:xfrm>
          <a:custGeom>
            <a:avLst/>
            <a:gdLst/>
            <a:ahLst/>
            <a:cxnLst/>
            <a:rect l="l" t="t" r="r" b="b"/>
            <a:pathLst>
              <a:path w="2649854" h="50800">
                <a:moveTo>
                  <a:pt x="0" y="50800"/>
                </a:moveTo>
                <a:lnTo>
                  <a:pt x="2649601" y="50800"/>
                </a:lnTo>
                <a:lnTo>
                  <a:pt x="2649601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8D8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25696" y="5349604"/>
            <a:ext cx="2649855" cy="1753235"/>
          </a:xfrm>
          <a:prstGeom prst="rect">
            <a:avLst/>
          </a:prstGeom>
          <a:solidFill>
            <a:srgbClr val="99BDB5"/>
          </a:solidFill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1295"/>
              </a:lnSpc>
            </a:pPr>
            <a:r>
              <a:rPr sz="1100" b="1" spc="-5" dirty="0">
                <a:solidFill>
                  <a:srgbClr val="231F20"/>
                </a:solidFill>
                <a:latin typeface="Segoe UI Semibold"/>
                <a:cs typeface="Segoe UI Semibold"/>
              </a:rPr>
              <a:t>Austausch und</a:t>
            </a:r>
            <a:r>
              <a:rPr sz="1100" b="1" spc="-10" dirty="0">
                <a:solidFill>
                  <a:srgbClr val="231F20"/>
                </a:solidFill>
                <a:latin typeface="Segoe UI Semibold"/>
                <a:cs typeface="Segoe UI Semibold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Segoe UI Semibold"/>
                <a:cs typeface="Segoe UI Semibold"/>
              </a:rPr>
              <a:t>Treffen</a:t>
            </a:r>
            <a:endParaRPr sz="1100">
              <a:latin typeface="Segoe UI Semibold"/>
              <a:cs typeface="Segoe UI Semibold"/>
            </a:endParaRPr>
          </a:p>
          <a:p>
            <a:pPr marL="71755" marR="207645">
              <a:lnSpc>
                <a:spcPct val="111100"/>
              </a:lnSpc>
              <a:spcBef>
                <a:spcPts val="1160"/>
              </a:spcBef>
            </a:pPr>
            <a:r>
              <a:rPr sz="900" b="0" dirty="0">
                <a:solidFill>
                  <a:srgbClr val="231F20"/>
                </a:solidFill>
                <a:latin typeface="Segoe UI Semilight"/>
                <a:cs typeface="Segoe UI Semilight"/>
              </a:rPr>
              <a:t>Gemeinsam </a:t>
            </a:r>
            <a:r>
              <a:rPr sz="900" b="0" spc="-5" dirty="0">
                <a:solidFill>
                  <a:srgbClr val="231F20"/>
                </a:solidFill>
                <a:latin typeface="Segoe UI Semilight"/>
                <a:cs typeface="Segoe UI Semilight"/>
              </a:rPr>
              <a:t>fällt </a:t>
            </a:r>
            <a:r>
              <a:rPr sz="900" b="0" dirty="0">
                <a:solidFill>
                  <a:srgbClr val="231F20"/>
                </a:solidFill>
                <a:latin typeface="Segoe UI Semilight"/>
                <a:cs typeface="Segoe UI Semilight"/>
              </a:rPr>
              <a:t>vieles </a:t>
            </a:r>
            <a:r>
              <a:rPr sz="900" b="0" spc="-10" dirty="0">
                <a:solidFill>
                  <a:srgbClr val="231F20"/>
                </a:solidFill>
                <a:latin typeface="Segoe UI Semilight"/>
                <a:cs typeface="Segoe UI Semilight"/>
              </a:rPr>
              <a:t>leichter. </a:t>
            </a:r>
            <a:r>
              <a:rPr sz="900" b="0" dirty="0">
                <a:solidFill>
                  <a:srgbClr val="231F20"/>
                </a:solidFill>
                <a:latin typeface="Segoe UI Semilight"/>
                <a:cs typeface="Segoe UI Semilight"/>
              </a:rPr>
              <a:t>Erkundigen </a:t>
            </a:r>
            <a:r>
              <a:rPr sz="900" b="0" spc="-5" dirty="0">
                <a:solidFill>
                  <a:srgbClr val="231F20"/>
                </a:solidFill>
                <a:latin typeface="Segoe UI Semilight"/>
                <a:cs typeface="Segoe UI Semilight"/>
              </a:rPr>
              <a:t>Sie  sich </a:t>
            </a:r>
            <a:r>
              <a:rPr sz="900" b="0" dirty="0">
                <a:solidFill>
                  <a:srgbClr val="231F20"/>
                </a:solidFill>
                <a:latin typeface="Segoe UI Semilight"/>
                <a:cs typeface="Segoe UI Semilight"/>
              </a:rPr>
              <a:t>(z.B. bei </a:t>
            </a:r>
            <a:r>
              <a:rPr sz="900" b="0" spc="-5" dirty="0">
                <a:solidFill>
                  <a:srgbClr val="231F20"/>
                </a:solidFill>
                <a:latin typeface="Segoe UI Semilight"/>
                <a:cs typeface="Segoe UI Semilight"/>
              </a:rPr>
              <a:t>Ihrem </a:t>
            </a:r>
            <a:r>
              <a:rPr sz="900" b="0" dirty="0">
                <a:solidFill>
                  <a:srgbClr val="231F20"/>
                </a:solidFill>
                <a:latin typeface="Segoe UI Semilight"/>
                <a:cs typeface="Segoe UI Semilight"/>
              </a:rPr>
              <a:t>Forstwirtschaftlichen </a:t>
            </a:r>
            <a:r>
              <a:rPr sz="900" b="0" spc="-5" dirty="0">
                <a:solidFill>
                  <a:srgbClr val="231F20"/>
                </a:solidFill>
                <a:latin typeface="Segoe UI Semilight"/>
                <a:cs typeface="Segoe UI Semilight"/>
              </a:rPr>
              <a:t>Zusam-  menschluss oder Ihrer Forstbehörde), ob </a:t>
            </a:r>
            <a:r>
              <a:rPr sz="900" b="0" dirty="0">
                <a:solidFill>
                  <a:srgbClr val="231F20"/>
                </a:solidFill>
                <a:latin typeface="Segoe UI Semilight"/>
                <a:cs typeface="Segoe UI Semilight"/>
              </a:rPr>
              <a:t>es dort  eigene </a:t>
            </a:r>
            <a:r>
              <a:rPr sz="900" b="0" spc="-5" dirty="0">
                <a:solidFill>
                  <a:srgbClr val="231F20"/>
                </a:solidFill>
                <a:latin typeface="Segoe UI Semilight"/>
                <a:cs typeface="Segoe UI Semilight"/>
              </a:rPr>
              <a:t>Angebote für Waldbesitzerinnen</a:t>
            </a:r>
            <a:r>
              <a:rPr sz="900" b="0" spc="-15" dirty="0">
                <a:solidFill>
                  <a:srgbClr val="231F20"/>
                </a:solidFill>
                <a:latin typeface="Segoe UI Semilight"/>
                <a:cs typeface="Segoe UI Semilight"/>
              </a:rPr>
              <a:t> </a:t>
            </a:r>
            <a:r>
              <a:rPr sz="900" b="0" spc="-5" dirty="0">
                <a:solidFill>
                  <a:srgbClr val="231F20"/>
                </a:solidFill>
                <a:latin typeface="Segoe UI Semilight"/>
                <a:cs typeface="Segoe UI Semilight"/>
              </a:rPr>
              <a:t>gibt:</a:t>
            </a:r>
            <a:endParaRPr sz="900">
              <a:latin typeface="Segoe UI Semilight"/>
              <a:cs typeface="Segoe UI Semilight"/>
            </a:endParaRPr>
          </a:p>
          <a:p>
            <a:pPr marL="323215" indent="-107314">
              <a:lnSpc>
                <a:spcPct val="100000"/>
              </a:lnSpc>
              <a:spcBef>
                <a:spcPts val="685"/>
              </a:spcBef>
              <a:buSzPct val="55555"/>
              <a:buFont typeface="Wingdings"/>
              <a:buChar char=""/>
              <a:tabLst>
                <a:tab pos="323850" algn="l"/>
              </a:tabLst>
            </a:pPr>
            <a:r>
              <a:rPr sz="900" b="0" spc="-10" dirty="0">
                <a:solidFill>
                  <a:srgbClr val="565658"/>
                </a:solidFill>
                <a:latin typeface="Segoe UI Semilight"/>
                <a:cs typeface="Segoe UI Semilight"/>
              </a:rPr>
              <a:t>Waldbesitzerinnen-Treffs</a:t>
            </a:r>
            <a:endParaRPr sz="900">
              <a:latin typeface="Segoe UI Semilight"/>
              <a:cs typeface="Segoe UI Semilight"/>
            </a:endParaRPr>
          </a:p>
          <a:p>
            <a:pPr marL="539115" lvl="1" indent="-107314">
              <a:lnSpc>
                <a:spcPct val="100000"/>
              </a:lnSpc>
              <a:spcBef>
                <a:spcPts val="120"/>
              </a:spcBef>
              <a:buSzPct val="55555"/>
              <a:buFont typeface="Wingdings"/>
              <a:buChar char=""/>
              <a:tabLst>
                <a:tab pos="539750" algn="l"/>
              </a:tabLst>
            </a:pPr>
            <a:r>
              <a:rPr sz="900" b="0" spc="-5" dirty="0">
                <a:solidFill>
                  <a:srgbClr val="565658"/>
                </a:solidFill>
                <a:latin typeface="Segoe UI Semilight"/>
                <a:cs typeface="Segoe UI Semilight"/>
              </a:rPr>
              <a:t>Waldbegänge für </a:t>
            </a:r>
            <a:r>
              <a:rPr sz="900" b="0" dirty="0">
                <a:solidFill>
                  <a:srgbClr val="565658"/>
                </a:solidFill>
                <a:latin typeface="Segoe UI Semilight"/>
                <a:cs typeface="Segoe UI Semilight"/>
              </a:rPr>
              <a:t>Frauen</a:t>
            </a:r>
            <a:endParaRPr sz="900">
              <a:latin typeface="Segoe UI Semilight"/>
              <a:cs typeface="Segoe UI Semilight"/>
            </a:endParaRPr>
          </a:p>
          <a:p>
            <a:pPr marL="755015" lvl="2" indent="-107314">
              <a:lnSpc>
                <a:spcPct val="100000"/>
              </a:lnSpc>
              <a:spcBef>
                <a:spcPts val="120"/>
              </a:spcBef>
              <a:buSzPct val="55555"/>
              <a:buFont typeface="Wingdings"/>
              <a:buChar char=""/>
              <a:tabLst>
                <a:tab pos="755650" algn="l"/>
              </a:tabLst>
            </a:pPr>
            <a:r>
              <a:rPr sz="900" dirty="0">
                <a:solidFill>
                  <a:srgbClr val="565658"/>
                </a:solidFill>
                <a:latin typeface="Segoe UI"/>
                <a:cs typeface="Segoe UI"/>
              </a:rPr>
              <a:t>Motorsägen-Kurse für</a:t>
            </a:r>
            <a:r>
              <a:rPr sz="900" spc="-15" dirty="0">
                <a:solidFill>
                  <a:srgbClr val="565658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565658"/>
                </a:solidFill>
                <a:latin typeface="Segoe UI"/>
                <a:cs typeface="Segoe UI"/>
              </a:rPr>
              <a:t>Frauen</a:t>
            </a:r>
            <a:endParaRPr sz="900">
              <a:latin typeface="Segoe UI"/>
              <a:cs typeface="Segoe UI"/>
            </a:endParaRPr>
          </a:p>
          <a:p>
            <a:pPr marL="974725" lvl="3" indent="-111125">
              <a:lnSpc>
                <a:spcPct val="100000"/>
              </a:lnSpc>
              <a:spcBef>
                <a:spcPts val="120"/>
              </a:spcBef>
              <a:buSzPct val="55555"/>
              <a:buFont typeface="Wingdings"/>
              <a:buChar char=""/>
              <a:tabLst>
                <a:tab pos="975360" algn="l"/>
              </a:tabLst>
            </a:pPr>
            <a:r>
              <a:rPr sz="900" b="0" spc="-10" dirty="0">
                <a:solidFill>
                  <a:srgbClr val="565658"/>
                </a:solidFill>
                <a:latin typeface="Segoe UI Semilight"/>
                <a:cs typeface="Segoe UI Semilight"/>
              </a:rPr>
              <a:t>Waldbesitzerinnen-Tag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899" y="4622082"/>
            <a:ext cx="2872740" cy="27565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Generationenprojekt</a:t>
            </a:r>
            <a:r>
              <a:rPr sz="1200" b="1" spc="-10" dirty="0">
                <a:solidFill>
                  <a:srgbClr val="231F20"/>
                </a:solidFill>
                <a:latin typeface="Gadugi"/>
                <a:cs typeface="Gadugi"/>
              </a:rPr>
              <a:t> </a:t>
            </a:r>
            <a:r>
              <a:rPr sz="1200" b="1" dirty="0">
                <a:solidFill>
                  <a:srgbClr val="231F20"/>
                </a:solidFill>
                <a:latin typeface="Gadugi"/>
                <a:cs typeface="Gadugi"/>
              </a:rPr>
              <a:t>Wald.</a:t>
            </a:r>
            <a:endParaRPr sz="1200">
              <a:latin typeface="Gadugi"/>
              <a:cs typeface="Gadugi"/>
            </a:endParaRPr>
          </a:p>
          <a:p>
            <a:pPr marL="222885" marR="5080">
              <a:lnSpc>
                <a:spcPct val="100000"/>
              </a:lnSpc>
              <a:spcBef>
                <a:spcPts val="545"/>
              </a:spcBef>
            </a:pP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Großeltern, Eltern, </a:t>
            </a:r>
            <a:r>
              <a:rPr sz="1100" b="0" spc="-30" dirty="0">
                <a:solidFill>
                  <a:srgbClr val="231F20"/>
                </a:solidFill>
                <a:latin typeface="Segoe UI Light"/>
                <a:cs typeface="Segoe UI Light"/>
              </a:rPr>
              <a:t>Tanten,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Onkel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-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oft ist 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schon seit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Generationen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im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Familienbe-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sitz.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Eine Generation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pflanzt,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eine </a:t>
            </a:r>
            <a:r>
              <a:rPr sz="1100" b="0" spc="-15" dirty="0">
                <a:solidFill>
                  <a:srgbClr val="231F20"/>
                </a:solidFill>
                <a:latin typeface="Segoe UI Light"/>
                <a:cs typeface="Segoe UI Light"/>
              </a:rPr>
              <a:t>pflegt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und  die dritte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erntet.</a:t>
            </a:r>
            <a:endParaRPr sz="1100">
              <a:latin typeface="Segoe UI Light"/>
              <a:cs typeface="Segoe UI Light"/>
            </a:endParaRPr>
          </a:p>
          <a:p>
            <a:pPr marL="222885" marR="171450">
              <a:lnSpc>
                <a:spcPct val="100000"/>
              </a:lnSpc>
              <a:spcBef>
                <a:spcPts val="570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Halten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persönliche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Waldtradition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lebendig und binden Sie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Nachfolgerin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oder Ihren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Nachfolger frühzeitig mit</a:t>
            </a:r>
            <a:r>
              <a:rPr sz="1100" b="0" spc="-5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ein.</a:t>
            </a:r>
            <a:endParaRPr sz="1100">
              <a:latin typeface="Segoe UI Light"/>
              <a:cs typeface="Segoe UI Light"/>
            </a:endParaRPr>
          </a:p>
          <a:p>
            <a:pPr marL="222885" marR="167640">
              <a:lnSpc>
                <a:spcPct val="100000"/>
              </a:lnSpc>
              <a:spcBef>
                <a:spcPts val="565"/>
              </a:spcBef>
            </a:pP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Nehmen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Ihre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Kinder mit - teilen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</a:t>
            </a:r>
            <a:r>
              <a:rPr sz="1100" b="0" spc="-7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die  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Faszination Waldbesitz.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Zeigen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Sie,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was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Ihr  </a:t>
            </a:r>
            <a:r>
              <a:rPr sz="1100" b="0" spc="-20" dirty="0">
                <a:solidFill>
                  <a:srgbClr val="231F20"/>
                </a:solidFill>
                <a:latin typeface="Segoe UI Light"/>
                <a:cs typeface="Segoe UI Light"/>
              </a:rPr>
              <a:t>Wald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alles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kann,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vom vielseitigen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Lebens-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raum und grünen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Erholungsort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bis </a:t>
            </a:r>
            <a:r>
              <a:rPr sz="1100" b="0" dirty="0">
                <a:solidFill>
                  <a:srgbClr val="231F20"/>
                </a:solidFill>
                <a:latin typeface="Segoe UI Light"/>
                <a:cs typeface="Segoe UI Light"/>
              </a:rPr>
              <a:t>zur 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lebendigen</a:t>
            </a:r>
            <a:r>
              <a:rPr sz="1100" b="0" spc="-10" dirty="0">
                <a:solidFill>
                  <a:srgbClr val="231F20"/>
                </a:solidFill>
                <a:latin typeface="Segoe UI Light"/>
                <a:cs typeface="Segoe UI Light"/>
              </a:rPr>
              <a:t> </a:t>
            </a:r>
            <a:r>
              <a:rPr sz="1100" b="0" spc="-5" dirty="0">
                <a:solidFill>
                  <a:srgbClr val="231F20"/>
                </a:solidFill>
                <a:latin typeface="Segoe UI Light"/>
                <a:cs typeface="Segoe UI Light"/>
              </a:rPr>
              <a:t>Holzproduktion.</a:t>
            </a:r>
            <a:endParaRPr sz="1100">
              <a:latin typeface="Segoe UI Light"/>
              <a:cs typeface="Segoe UI Light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800" b="1" dirty="0">
                <a:solidFill>
                  <a:srgbClr val="231F20"/>
                </a:solidFill>
                <a:latin typeface="Lucida Sans"/>
                <a:cs typeface="Lucida Sans"/>
              </a:rPr>
              <a:t>Waldbesitzerinnen </a:t>
            </a:r>
            <a:r>
              <a:rPr sz="800" b="1" spc="-25" dirty="0">
                <a:solidFill>
                  <a:srgbClr val="231F20"/>
                </a:solidFill>
                <a:latin typeface="Lucida Sans"/>
                <a:cs typeface="Lucida Sans"/>
              </a:rPr>
              <a:t>|</a:t>
            </a:r>
            <a:r>
              <a:rPr sz="800" b="1" spc="2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Calibri"/>
                <a:cs typeface="Calibri"/>
                <a:hlinkClick r:id="rId3"/>
              </a:rPr>
              <a:t>www.komsilva.de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612</Words>
  <Application>Microsoft Office PowerPoint</Application>
  <PresentationFormat>Benutzerdefiniert</PresentationFormat>
  <Paragraphs>51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Calibri</vt:lpstr>
      <vt:lpstr>Century Gothic</vt:lpstr>
      <vt:lpstr>Gadugi</vt:lpstr>
      <vt:lpstr>Lucida Sans</vt:lpstr>
      <vt:lpstr>Segoe UI</vt:lpstr>
      <vt:lpstr>Segoe UI Light</vt:lpstr>
      <vt:lpstr>Segoe UI Semibold</vt:lpstr>
      <vt:lpstr>Segoe UI Semilight</vt:lpstr>
      <vt:lpstr>Wingdings</vt:lpstr>
      <vt:lpstr>Office Theme</vt:lpstr>
      <vt:lpstr>komsilva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komsilva</dc:title>
  <dc:creator>Nancy Koller</dc:creator>
  <cp:lastModifiedBy>Nancy Koller</cp:lastModifiedBy>
  <cp:revision>1</cp:revision>
  <dcterms:created xsi:type="dcterms:W3CDTF">2019-05-06T10:29:11Z</dcterms:created>
  <dcterms:modified xsi:type="dcterms:W3CDTF">2019-05-06T10:29:48Z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2019-04-30T00:00:00Z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2019-05-06T00:00:00Z</vt:filetime>
  </property>
</Properties>
</file>